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0"/>
  </p:notesMasterIdLst>
  <p:handoutMasterIdLst>
    <p:handoutMasterId r:id="rId31"/>
  </p:handoutMasterIdLst>
  <p:sldIdLst>
    <p:sldId id="268" r:id="rId3"/>
    <p:sldId id="269" r:id="rId4"/>
    <p:sldId id="338" r:id="rId5"/>
    <p:sldId id="307" r:id="rId6"/>
    <p:sldId id="388" r:id="rId7"/>
    <p:sldId id="385" r:id="rId8"/>
    <p:sldId id="389" r:id="rId9"/>
    <p:sldId id="386" r:id="rId10"/>
    <p:sldId id="390" r:id="rId11"/>
    <p:sldId id="387" r:id="rId12"/>
    <p:sldId id="294" r:id="rId13"/>
    <p:sldId id="298" r:id="rId14"/>
    <p:sldId id="325" r:id="rId15"/>
    <p:sldId id="296" r:id="rId16"/>
    <p:sldId id="295" r:id="rId17"/>
    <p:sldId id="284" r:id="rId18"/>
    <p:sldId id="362" r:id="rId19"/>
    <p:sldId id="365" r:id="rId20"/>
    <p:sldId id="285" r:id="rId21"/>
    <p:sldId id="393" r:id="rId22"/>
    <p:sldId id="286" r:id="rId23"/>
    <p:sldId id="361" r:id="rId24"/>
    <p:sldId id="363" r:id="rId25"/>
    <p:sldId id="277" r:id="rId26"/>
    <p:sldId id="382" r:id="rId27"/>
    <p:sldId id="391" r:id="rId28"/>
    <p:sldId id="39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320" userDrawn="1">
          <p15:clr>
            <a:srgbClr val="A4A3A4"/>
          </p15:clr>
        </p15:guide>
        <p15:guide id="2" orient="horz" pos="1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1116" autoAdjust="0"/>
  </p:normalViewPr>
  <p:slideViewPr>
    <p:cSldViewPr snapToGrid="0">
      <p:cViewPr varScale="1">
        <p:scale>
          <a:sx n="95" d="100"/>
          <a:sy n="95" d="100"/>
        </p:scale>
        <p:origin x="1194" y="90"/>
      </p:cViewPr>
      <p:guideLst>
        <p:guide pos="1320"/>
        <p:guide orient="horz" pos="112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98"/>
    </p:cViewPr>
  </p:sorterViewPr>
  <p:notesViewPr>
    <p:cSldViewPr snapToGrid="0">
      <p:cViewPr varScale="1">
        <p:scale>
          <a:sx n="89" d="100"/>
          <a:sy n="89" d="100"/>
        </p:scale>
        <p:origin x="379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CFF1E9-C400-4787-9EBE-7E2369A40695}" type="doc">
      <dgm:prSet loTypeId="urn:microsoft.com/office/officeart/2011/layout/InterconnectedBlockProcess" loCatId="process" qsTypeId="urn:microsoft.com/office/officeart/2005/8/quickstyle/simple1" qsCatId="simple" csTypeId="urn:microsoft.com/office/officeart/2005/8/colors/accent1_2" csCatId="accent1" phldr="1"/>
      <dgm:spPr/>
      <dgm:t>
        <a:bodyPr/>
        <a:lstStyle/>
        <a:p>
          <a:endParaRPr lang="en-US"/>
        </a:p>
      </dgm:t>
    </dgm:pt>
    <dgm:pt modelId="{9973DBD4-90CD-4290-8BFE-98DD059D9533}">
      <dgm:prSet phldrT="[Text]"/>
      <dgm:spPr/>
      <dgm:t>
        <a:bodyPr/>
        <a:lstStyle/>
        <a:p>
          <a:r>
            <a:rPr lang="en-US" dirty="0" smtClean="0"/>
            <a:t>Base</a:t>
          </a:r>
          <a:endParaRPr lang="en-US" dirty="0"/>
        </a:p>
      </dgm:t>
    </dgm:pt>
    <dgm:pt modelId="{103DDE2D-4BA9-46E4-B7D5-20AC68D5AF79}" type="parTrans" cxnId="{BE946E77-33F8-4D64-A0D4-AF0C74135D36}">
      <dgm:prSet/>
      <dgm:spPr/>
      <dgm:t>
        <a:bodyPr/>
        <a:lstStyle/>
        <a:p>
          <a:endParaRPr lang="en-US"/>
        </a:p>
      </dgm:t>
    </dgm:pt>
    <dgm:pt modelId="{C2971989-7AAA-42A2-A4EF-884E090F6962}" type="sibTrans" cxnId="{BE946E77-33F8-4D64-A0D4-AF0C74135D36}">
      <dgm:prSet/>
      <dgm:spPr/>
      <dgm:t>
        <a:bodyPr/>
        <a:lstStyle/>
        <a:p>
          <a:endParaRPr lang="en-US"/>
        </a:p>
      </dgm:t>
    </dgm:pt>
    <dgm:pt modelId="{DC116BB7-7E08-4371-8427-129FC519EAC3}">
      <dgm:prSet phldrT="[Text]"/>
      <dgm:spPr/>
      <dgm:t>
        <a:bodyPr/>
        <a:lstStyle/>
        <a:p>
          <a:r>
            <a:rPr lang="en-US" dirty="0" smtClean="0"/>
            <a:t>Web</a:t>
          </a:r>
          <a:endParaRPr lang="en-US" dirty="0"/>
        </a:p>
      </dgm:t>
    </dgm:pt>
    <dgm:pt modelId="{D9D289B4-455D-4A02-8505-A4AF490B105A}" type="parTrans" cxnId="{CB4B7FE7-8AFF-4751-A507-684CB9536E49}">
      <dgm:prSet/>
      <dgm:spPr/>
      <dgm:t>
        <a:bodyPr/>
        <a:lstStyle/>
        <a:p>
          <a:endParaRPr lang="en-US"/>
        </a:p>
      </dgm:t>
    </dgm:pt>
    <dgm:pt modelId="{0DFF8ADE-93F1-470A-9A46-AAD178A95DAC}" type="sibTrans" cxnId="{CB4B7FE7-8AFF-4751-A507-684CB9536E49}">
      <dgm:prSet/>
      <dgm:spPr/>
      <dgm:t>
        <a:bodyPr/>
        <a:lstStyle/>
        <a:p>
          <a:endParaRPr lang="en-US"/>
        </a:p>
      </dgm:t>
    </dgm:pt>
    <dgm:pt modelId="{7947CEE9-5A28-46C4-A03A-3C8C5E37DF87}">
      <dgm:prSet phldrT="[Text]"/>
      <dgm:spPr/>
      <dgm:t>
        <a:bodyPr/>
        <a:lstStyle/>
        <a:p>
          <a:r>
            <a:rPr lang="en-US" dirty="0" smtClean="0"/>
            <a:t>User Profiles</a:t>
          </a:r>
        </a:p>
        <a:p>
          <a:r>
            <a:rPr lang="en-US" dirty="0" smtClean="0"/>
            <a:t>Basic System Packages</a:t>
          </a:r>
        </a:p>
        <a:p>
          <a:r>
            <a:rPr lang="en-US" dirty="0" smtClean="0"/>
            <a:t>Security Patches</a:t>
          </a:r>
          <a:endParaRPr lang="en-US" dirty="0"/>
        </a:p>
      </dgm:t>
    </dgm:pt>
    <dgm:pt modelId="{BF51C53E-E658-496D-9C60-FC71F03FB86F}" type="parTrans" cxnId="{9C1AFC09-ACFD-4642-A98C-0A3856C5CEAD}">
      <dgm:prSet/>
      <dgm:spPr/>
      <dgm:t>
        <a:bodyPr/>
        <a:lstStyle/>
        <a:p>
          <a:endParaRPr lang="en-US"/>
        </a:p>
      </dgm:t>
    </dgm:pt>
    <dgm:pt modelId="{456F42C0-B429-4FE8-B163-6E1DA1EE39B8}" type="sibTrans" cxnId="{9C1AFC09-ACFD-4642-A98C-0A3856C5CEAD}">
      <dgm:prSet/>
      <dgm:spPr/>
      <dgm:t>
        <a:bodyPr/>
        <a:lstStyle/>
        <a:p>
          <a:endParaRPr lang="en-US"/>
        </a:p>
      </dgm:t>
    </dgm:pt>
    <dgm:pt modelId="{CDA36253-46B1-4579-98B8-8C5F85390E57}">
      <dgm:prSet phldrT="[Text]"/>
      <dgm:spPr/>
      <dgm:t>
        <a:bodyPr/>
        <a:lstStyle/>
        <a:p>
          <a:r>
            <a:rPr lang="en-US" dirty="0" smtClean="0"/>
            <a:t>Webserver</a:t>
          </a:r>
        </a:p>
        <a:p>
          <a:r>
            <a:rPr lang="en-US" dirty="0" smtClean="0"/>
            <a:t>API Client</a:t>
          </a:r>
        </a:p>
        <a:p>
          <a:r>
            <a:rPr lang="en-US" dirty="0" smtClean="0"/>
            <a:t>Caching Systems</a:t>
          </a:r>
        </a:p>
        <a:p>
          <a:r>
            <a:rPr lang="en-US" dirty="0" smtClean="0"/>
            <a:t>DSN Broker</a:t>
          </a:r>
        </a:p>
        <a:p>
          <a:r>
            <a:rPr lang="en-US" dirty="0" smtClean="0"/>
            <a:t>Configurations</a:t>
          </a:r>
          <a:endParaRPr lang="en-US" dirty="0"/>
        </a:p>
      </dgm:t>
    </dgm:pt>
    <dgm:pt modelId="{ACEAB6EC-AA1D-4924-9607-920AF547F530}" type="parTrans" cxnId="{CBE684EA-7285-45DB-BE1C-833E3F4C7507}">
      <dgm:prSet/>
      <dgm:spPr/>
      <dgm:t>
        <a:bodyPr/>
        <a:lstStyle/>
        <a:p>
          <a:endParaRPr lang="en-US"/>
        </a:p>
      </dgm:t>
    </dgm:pt>
    <dgm:pt modelId="{EBAFA115-C9A8-4243-8E32-FA3EB149282E}" type="sibTrans" cxnId="{CBE684EA-7285-45DB-BE1C-833E3F4C7507}">
      <dgm:prSet/>
      <dgm:spPr/>
      <dgm:t>
        <a:bodyPr/>
        <a:lstStyle/>
        <a:p>
          <a:endParaRPr lang="en-US"/>
        </a:p>
      </dgm:t>
    </dgm:pt>
    <dgm:pt modelId="{10FE6316-23EE-47CE-9B89-BC8C073B5E7A}">
      <dgm:prSet phldrT="[Text]"/>
      <dgm:spPr/>
      <dgm:t>
        <a:bodyPr/>
        <a:lstStyle/>
        <a:p>
          <a:r>
            <a:rPr lang="en-US" dirty="0" smtClean="0"/>
            <a:t>Tomcat</a:t>
          </a:r>
        </a:p>
        <a:p>
          <a:r>
            <a:rPr lang="en-US" dirty="0" smtClean="0"/>
            <a:t>Caching Systems</a:t>
          </a:r>
        </a:p>
        <a:p>
          <a:r>
            <a:rPr lang="en-US" dirty="0" smtClean="0"/>
            <a:t>DSN Broker</a:t>
          </a:r>
        </a:p>
        <a:p>
          <a:r>
            <a:rPr lang="en-US" dirty="0" smtClean="0"/>
            <a:t>Configurations</a:t>
          </a:r>
          <a:endParaRPr lang="en-US" dirty="0"/>
        </a:p>
      </dgm:t>
    </dgm:pt>
    <dgm:pt modelId="{66F05F6C-B4CE-4631-9053-DB7483C5405C}" type="parTrans" cxnId="{BB09ACB8-BFE3-46F8-BAE2-FF819A707017}">
      <dgm:prSet/>
      <dgm:spPr/>
      <dgm:t>
        <a:bodyPr/>
        <a:lstStyle/>
        <a:p>
          <a:endParaRPr lang="en-US"/>
        </a:p>
      </dgm:t>
    </dgm:pt>
    <dgm:pt modelId="{22B2D49C-3B9C-4707-B418-835FAE5F964C}" type="sibTrans" cxnId="{BB09ACB8-BFE3-46F8-BAE2-FF819A707017}">
      <dgm:prSet/>
      <dgm:spPr/>
      <dgm:t>
        <a:bodyPr/>
        <a:lstStyle/>
        <a:p>
          <a:endParaRPr lang="en-US"/>
        </a:p>
      </dgm:t>
    </dgm:pt>
    <dgm:pt modelId="{7CECA0AB-610B-40F3-B090-6F1635DEEBA3}">
      <dgm:prSet phldrT="[Text]"/>
      <dgm:spPr/>
      <dgm:t>
        <a:bodyPr/>
        <a:lstStyle/>
        <a:p>
          <a:r>
            <a:rPr lang="en-US" dirty="0" smtClean="0"/>
            <a:t>Application</a:t>
          </a:r>
          <a:endParaRPr lang="en-US" dirty="0"/>
        </a:p>
      </dgm:t>
    </dgm:pt>
    <dgm:pt modelId="{BAF2E384-230D-4858-9CE7-77AA704A69F6}" type="parTrans" cxnId="{08C14A99-C365-4AD5-A145-67440E119CFE}">
      <dgm:prSet/>
      <dgm:spPr/>
      <dgm:t>
        <a:bodyPr/>
        <a:lstStyle/>
        <a:p>
          <a:endParaRPr lang="en-US"/>
        </a:p>
      </dgm:t>
    </dgm:pt>
    <dgm:pt modelId="{2688901E-AE32-4DA5-A99E-0AC13433ABD5}" type="sibTrans" cxnId="{08C14A99-C365-4AD5-A145-67440E119CFE}">
      <dgm:prSet/>
      <dgm:spPr/>
      <dgm:t>
        <a:bodyPr/>
        <a:lstStyle/>
        <a:p>
          <a:endParaRPr lang="en-US"/>
        </a:p>
      </dgm:t>
    </dgm:pt>
    <dgm:pt modelId="{89D0DCB7-1822-4628-954E-74401108954E}">
      <dgm:prSet/>
      <dgm:spPr/>
      <dgm:t>
        <a:bodyPr/>
        <a:lstStyle/>
        <a:p>
          <a:r>
            <a:rPr lang="en-US" dirty="0" smtClean="0"/>
            <a:t>Fax</a:t>
          </a:r>
          <a:endParaRPr lang="en-US" dirty="0"/>
        </a:p>
      </dgm:t>
    </dgm:pt>
    <dgm:pt modelId="{F548BF28-535E-4A55-8257-0447F4B8FAD2}" type="parTrans" cxnId="{02556104-6C24-4986-8B88-812BF511BB73}">
      <dgm:prSet/>
      <dgm:spPr/>
      <dgm:t>
        <a:bodyPr/>
        <a:lstStyle/>
        <a:p>
          <a:endParaRPr lang="en-US"/>
        </a:p>
      </dgm:t>
    </dgm:pt>
    <dgm:pt modelId="{AF650A8D-83B7-456B-B178-F54B1E7615F4}" type="sibTrans" cxnId="{02556104-6C24-4986-8B88-812BF511BB73}">
      <dgm:prSet/>
      <dgm:spPr/>
      <dgm:t>
        <a:bodyPr/>
        <a:lstStyle/>
        <a:p>
          <a:endParaRPr lang="en-US"/>
        </a:p>
      </dgm:t>
    </dgm:pt>
    <dgm:pt modelId="{798C10A9-3696-4198-8278-A1ECBDFE8A7E}">
      <dgm:prSet/>
      <dgm:spPr/>
      <dgm:t>
        <a:bodyPr/>
        <a:lstStyle/>
        <a:p>
          <a:r>
            <a:rPr lang="en-US" dirty="0" smtClean="0"/>
            <a:t>Fax Software</a:t>
          </a:r>
          <a:endParaRPr lang="en-US" dirty="0"/>
        </a:p>
      </dgm:t>
    </dgm:pt>
    <dgm:pt modelId="{EB6EE0C3-898C-47BE-828F-DBBB08E493DD}" type="parTrans" cxnId="{FA2405CC-9B1B-49EF-8E0B-A03906FCEC12}">
      <dgm:prSet/>
      <dgm:spPr/>
      <dgm:t>
        <a:bodyPr/>
        <a:lstStyle/>
        <a:p>
          <a:endParaRPr lang="en-US"/>
        </a:p>
      </dgm:t>
    </dgm:pt>
    <dgm:pt modelId="{E9FEDD1D-039D-44B5-BFA9-FA158702AEC6}" type="sibTrans" cxnId="{FA2405CC-9B1B-49EF-8E0B-A03906FCEC12}">
      <dgm:prSet/>
      <dgm:spPr/>
      <dgm:t>
        <a:bodyPr/>
        <a:lstStyle/>
        <a:p>
          <a:endParaRPr lang="en-US"/>
        </a:p>
      </dgm:t>
    </dgm:pt>
    <dgm:pt modelId="{B972CFEF-16C5-48A9-AE43-1548C400D97A}">
      <dgm:prSet/>
      <dgm:spPr/>
      <dgm:t>
        <a:bodyPr/>
        <a:lstStyle/>
        <a:p>
          <a:r>
            <a:rPr lang="en-US" dirty="0" smtClean="0"/>
            <a:t>Modems</a:t>
          </a:r>
          <a:endParaRPr lang="en-US" dirty="0"/>
        </a:p>
      </dgm:t>
    </dgm:pt>
    <dgm:pt modelId="{0C871106-E7AC-4D5D-933B-C0EEADDF3409}" type="parTrans" cxnId="{56B2E4D2-D10C-4B07-BA0C-54553939153B}">
      <dgm:prSet/>
      <dgm:spPr/>
      <dgm:t>
        <a:bodyPr/>
        <a:lstStyle/>
        <a:p>
          <a:endParaRPr lang="en-US"/>
        </a:p>
      </dgm:t>
    </dgm:pt>
    <dgm:pt modelId="{6DC2C750-94DC-4E99-A387-8DE6112C875B}" type="sibTrans" cxnId="{56B2E4D2-D10C-4B07-BA0C-54553939153B}">
      <dgm:prSet/>
      <dgm:spPr/>
      <dgm:t>
        <a:bodyPr/>
        <a:lstStyle/>
        <a:p>
          <a:endParaRPr lang="en-US"/>
        </a:p>
      </dgm:t>
    </dgm:pt>
    <dgm:pt modelId="{B03EE302-3F3F-473A-A232-57DA558B8F5A}">
      <dgm:prSet/>
      <dgm:spPr/>
      <dgm:t>
        <a:bodyPr/>
        <a:lstStyle/>
        <a:p>
          <a:r>
            <a:rPr lang="en-US" dirty="0" smtClean="0"/>
            <a:t>Configurations</a:t>
          </a:r>
          <a:endParaRPr lang="en-US" dirty="0"/>
        </a:p>
      </dgm:t>
    </dgm:pt>
    <dgm:pt modelId="{6B86A5AC-6782-4F64-8073-F464D6093EBC}" type="parTrans" cxnId="{71B6B5E3-219D-402A-B921-23D124D5738A}">
      <dgm:prSet/>
      <dgm:spPr/>
      <dgm:t>
        <a:bodyPr/>
        <a:lstStyle/>
        <a:p>
          <a:endParaRPr lang="en-US"/>
        </a:p>
      </dgm:t>
    </dgm:pt>
    <dgm:pt modelId="{3E601CF5-9D9C-4775-9FEF-7247779E96B0}" type="sibTrans" cxnId="{71B6B5E3-219D-402A-B921-23D124D5738A}">
      <dgm:prSet/>
      <dgm:spPr/>
      <dgm:t>
        <a:bodyPr/>
        <a:lstStyle/>
        <a:p>
          <a:endParaRPr lang="en-US"/>
        </a:p>
      </dgm:t>
    </dgm:pt>
    <dgm:pt modelId="{B75A8043-2A5C-40F5-AB52-84B648833440}" type="pres">
      <dgm:prSet presAssocID="{25CFF1E9-C400-4787-9EBE-7E2369A40695}" presName="Name0" presStyleCnt="0">
        <dgm:presLayoutVars>
          <dgm:chMax val="7"/>
          <dgm:chPref val="5"/>
          <dgm:dir/>
          <dgm:animOne val="branch"/>
          <dgm:animLvl val="lvl"/>
        </dgm:presLayoutVars>
      </dgm:prSet>
      <dgm:spPr/>
      <dgm:t>
        <a:bodyPr/>
        <a:lstStyle/>
        <a:p>
          <a:endParaRPr lang="en-US"/>
        </a:p>
      </dgm:t>
    </dgm:pt>
    <dgm:pt modelId="{89809645-913B-4A09-B200-DE41E8E88CDE}" type="pres">
      <dgm:prSet presAssocID="{89D0DCB7-1822-4628-954E-74401108954E}" presName="ChildAccent4" presStyleCnt="0"/>
      <dgm:spPr/>
    </dgm:pt>
    <dgm:pt modelId="{9B2E13D7-C6EE-41A3-84CE-629478185A8C}" type="pres">
      <dgm:prSet presAssocID="{89D0DCB7-1822-4628-954E-74401108954E}" presName="ChildAccent" presStyleLbl="alignImgPlace1" presStyleIdx="0" presStyleCnt="4"/>
      <dgm:spPr/>
      <dgm:t>
        <a:bodyPr/>
        <a:lstStyle/>
        <a:p>
          <a:endParaRPr lang="en-US"/>
        </a:p>
      </dgm:t>
    </dgm:pt>
    <dgm:pt modelId="{57D741A1-9217-43F6-8101-9FBA408DC8A9}" type="pres">
      <dgm:prSet presAssocID="{89D0DCB7-1822-4628-954E-74401108954E}" presName="Child4" presStyleLbl="revTx" presStyleIdx="0" presStyleCnt="0">
        <dgm:presLayoutVars>
          <dgm:chMax val="0"/>
          <dgm:chPref val="0"/>
          <dgm:bulletEnabled val="1"/>
        </dgm:presLayoutVars>
      </dgm:prSet>
      <dgm:spPr/>
      <dgm:t>
        <a:bodyPr/>
        <a:lstStyle/>
        <a:p>
          <a:endParaRPr lang="en-US"/>
        </a:p>
      </dgm:t>
    </dgm:pt>
    <dgm:pt modelId="{4D089C75-D064-4F90-82A2-726458A90984}" type="pres">
      <dgm:prSet presAssocID="{89D0DCB7-1822-4628-954E-74401108954E}" presName="Parent4" presStyleLbl="node1" presStyleIdx="0" presStyleCnt="4">
        <dgm:presLayoutVars>
          <dgm:chMax val="2"/>
          <dgm:chPref val="1"/>
          <dgm:bulletEnabled val="1"/>
        </dgm:presLayoutVars>
      </dgm:prSet>
      <dgm:spPr/>
      <dgm:t>
        <a:bodyPr/>
        <a:lstStyle/>
        <a:p>
          <a:endParaRPr lang="en-US"/>
        </a:p>
      </dgm:t>
    </dgm:pt>
    <dgm:pt modelId="{12C1E06A-EA1F-4CA8-A626-CC69DDF632FB}" type="pres">
      <dgm:prSet presAssocID="{7CECA0AB-610B-40F3-B090-6F1635DEEBA3}" presName="ChildAccent3" presStyleCnt="0"/>
      <dgm:spPr/>
    </dgm:pt>
    <dgm:pt modelId="{878FC103-C764-4B12-881B-D0533F7D9205}" type="pres">
      <dgm:prSet presAssocID="{7CECA0AB-610B-40F3-B090-6F1635DEEBA3}" presName="ChildAccent" presStyleLbl="alignImgPlace1" presStyleIdx="1" presStyleCnt="4"/>
      <dgm:spPr/>
      <dgm:t>
        <a:bodyPr/>
        <a:lstStyle/>
        <a:p>
          <a:endParaRPr lang="en-US"/>
        </a:p>
      </dgm:t>
    </dgm:pt>
    <dgm:pt modelId="{282A2CFE-F062-4629-810C-5804D8DB16F8}" type="pres">
      <dgm:prSet presAssocID="{7CECA0AB-610B-40F3-B090-6F1635DEEBA3}" presName="Child3" presStyleLbl="revTx" presStyleIdx="0" presStyleCnt="0">
        <dgm:presLayoutVars>
          <dgm:chMax val="0"/>
          <dgm:chPref val="0"/>
          <dgm:bulletEnabled val="1"/>
        </dgm:presLayoutVars>
      </dgm:prSet>
      <dgm:spPr/>
      <dgm:t>
        <a:bodyPr/>
        <a:lstStyle/>
        <a:p>
          <a:endParaRPr lang="en-US"/>
        </a:p>
      </dgm:t>
    </dgm:pt>
    <dgm:pt modelId="{37D539AB-F6E5-4F46-BE6B-474374D6A3DA}" type="pres">
      <dgm:prSet presAssocID="{7CECA0AB-610B-40F3-B090-6F1635DEEBA3}" presName="Parent3" presStyleLbl="node1" presStyleIdx="1" presStyleCnt="4">
        <dgm:presLayoutVars>
          <dgm:chMax val="2"/>
          <dgm:chPref val="1"/>
          <dgm:bulletEnabled val="1"/>
        </dgm:presLayoutVars>
      </dgm:prSet>
      <dgm:spPr/>
      <dgm:t>
        <a:bodyPr/>
        <a:lstStyle/>
        <a:p>
          <a:endParaRPr lang="en-US"/>
        </a:p>
      </dgm:t>
    </dgm:pt>
    <dgm:pt modelId="{01A93EBE-B6CC-44D9-96D8-9EC440AA2DF8}" type="pres">
      <dgm:prSet presAssocID="{DC116BB7-7E08-4371-8427-129FC519EAC3}" presName="ChildAccent2" presStyleCnt="0"/>
      <dgm:spPr/>
    </dgm:pt>
    <dgm:pt modelId="{8481E0A1-3340-4D41-A335-19FC673E8623}" type="pres">
      <dgm:prSet presAssocID="{DC116BB7-7E08-4371-8427-129FC519EAC3}" presName="ChildAccent" presStyleLbl="alignImgPlace1" presStyleIdx="2" presStyleCnt="4"/>
      <dgm:spPr/>
      <dgm:t>
        <a:bodyPr/>
        <a:lstStyle/>
        <a:p>
          <a:endParaRPr lang="en-US"/>
        </a:p>
      </dgm:t>
    </dgm:pt>
    <dgm:pt modelId="{0AE8916F-9FB8-40E3-82AE-C07E45D61326}" type="pres">
      <dgm:prSet presAssocID="{DC116BB7-7E08-4371-8427-129FC519EAC3}" presName="Child2" presStyleLbl="revTx" presStyleIdx="0" presStyleCnt="0">
        <dgm:presLayoutVars>
          <dgm:chMax val="0"/>
          <dgm:chPref val="0"/>
          <dgm:bulletEnabled val="1"/>
        </dgm:presLayoutVars>
      </dgm:prSet>
      <dgm:spPr/>
      <dgm:t>
        <a:bodyPr/>
        <a:lstStyle/>
        <a:p>
          <a:endParaRPr lang="en-US"/>
        </a:p>
      </dgm:t>
    </dgm:pt>
    <dgm:pt modelId="{F62B26E2-3F53-45C3-8A5D-BDB13ED86F84}" type="pres">
      <dgm:prSet presAssocID="{DC116BB7-7E08-4371-8427-129FC519EAC3}" presName="Parent2" presStyleLbl="node1" presStyleIdx="2" presStyleCnt="4">
        <dgm:presLayoutVars>
          <dgm:chMax val="2"/>
          <dgm:chPref val="1"/>
          <dgm:bulletEnabled val="1"/>
        </dgm:presLayoutVars>
      </dgm:prSet>
      <dgm:spPr/>
      <dgm:t>
        <a:bodyPr/>
        <a:lstStyle/>
        <a:p>
          <a:endParaRPr lang="en-US"/>
        </a:p>
      </dgm:t>
    </dgm:pt>
    <dgm:pt modelId="{45FD4591-DBFF-4CB2-9093-D43637390FB5}" type="pres">
      <dgm:prSet presAssocID="{9973DBD4-90CD-4290-8BFE-98DD059D9533}" presName="ChildAccent1" presStyleCnt="0"/>
      <dgm:spPr/>
    </dgm:pt>
    <dgm:pt modelId="{3830D3E1-928E-44CE-8B15-1E0CB9FA2D58}" type="pres">
      <dgm:prSet presAssocID="{9973DBD4-90CD-4290-8BFE-98DD059D9533}" presName="ChildAccent" presStyleLbl="alignImgPlace1" presStyleIdx="3" presStyleCnt="4"/>
      <dgm:spPr/>
      <dgm:t>
        <a:bodyPr/>
        <a:lstStyle/>
        <a:p>
          <a:endParaRPr lang="en-US"/>
        </a:p>
      </dgm:t>
    </dgm:pt>
    <dgm:pt modelId="{B1BE7A79-853A-4053-B20E-911788D679BC}" type="pres">
      <dgm:prSet presAssocID="{9973DBD4-90CD-4290-8BFE-98DD059D9533}" presName="Child1" presStyleLbl="revTx" presStyleIdx="0" presStyleCnt="0">
        <dgm:presLayoutVars>
          <dgm:chMax val="0"/>
          <dgm:chPref val="0"/>
          <dgm:bulletEnabled val="1"/>
        </dgm:presLayoutVars>
      </dgm:prSet>
      <dgm:spPr/>
      <dgm:t>
        <a:bodyPr/>
        <a:lstStyle/>
        <a:p>
          <a:endParaRPr lang="en-US"/>
        </a:p>
      </dgm:t>
    </dgm:pt>
    <dgm:pt modelId="{689B834B-0576-4B5D-B813-1B600D181483}" type="pres">
      <dgm:prSet presAssocID="{9973DBD4-90CD-4290-8BFE-98DD059D9533}" presName="Parent1" presStyleLbl="node1" presStyleIdx="3" presStyleCnt="4">
        <dgm:presLayoutVars>
          <dgm:chMax val="2"/>
          <dgm:chPref val="1"/>
          <dgm:bulletEnabled val="1"/>
        </dgm:presLayoutVars>
      </dgm:prSet>
      <dgm:spPr/>
      <dgm:t>
        <a:bodyPr/>
        <a:lstStyle/>
        <a:p>
          <a:endParaRPr lang="en-US"/>
        </a:p>
      </dgm:t>
    </dgm:pt>
  </dgm:ptLst>
  <dgm:cxnLst>
    <dgm:cxn modelId="{C3313A6B-ED73-4BF8-9C4B-AA798E8DF591}" type="presOf" srcId="{DC116BB7-7E08-4371-8427-129FC519EAC3}" destId="{F62B26E2-3F53-45C3-8A5D-BDB13ED86F84}" srcOrd="0" destOrd="0" presId="urn:microsoft.com/office/officeart/2011/layout/InterconnectedBlockProcess"/>
    <dgm:cxn modelId="{88D3B67E-5CF8-46C0-A41C-38C979FC539E}" type="presOf" srcId="{10FE6316-23EE-47CE-9B89-BC8C073B5E7A}" destId="{878FC103-C764-4B12-881B-D0533F7D9205}" srcOrd="0" destOrd="0" presId="urn:microsoft.com/office/officeart/2011/layout/InterconnectedBlockProcess"/>
    <dgm:cxn modelId="{02556104-6C24-4986-8B88-812BF511BB73}" srcId="{25CFF1E9-C400-4787-9EBE-7E2369A40695}" destId="{89D0DCB7-1822-4628-954E-74401108954E}" srcOrd="3" destOrd="0" parTransId="{F548BF28-535E-4A55-8257-0447F4B8FAD2}" sibTransId="{AF650A8D-83B7-456B-B178-F54B1E7615F4}"/>
    <dgm:cxn modelId="{7145CE07-0EC6-408D-B02F-8E26BC9FC8A7}" type="presOf" srcId="{798C10A9-3696-4198-8278-A1ECBDFE8A7E}" destId="{57D741A1-9217-43F6-8101-9FBA408DC8A9}" srcOrd="1" destOrd="0" presId="urn:microsoft.com/office/officeart/2011/layout/InterconnectedBlockProcess"/>
    <dgm:cxn modelId="{CB4B7FE7-8AFF-4751-A507-684CB9536E49}" srcId="{25CFF1E9-C400-4787-9EBE-7E2369A40695}" destId="{DC116BB7-7E08-4371-8427-129FC519EAC3}" srcOrd="1" destOrd="0" parTransId="{D9D289B4-455D-4A02-8505-A4AF490B105A}" sibTransId="{0DFF8ADE-93F1-470A-9A46-AAD178A95DAC}"/>
    <dgm:cxn modelId="{DA4919CB-D2B5-4E24-96EF-DD171BE1C8A1}" type="presOf" srcId="{9973DBD4-90CD-4290-8BFE-98DD059D9533}" destId="{689B834B-0576-4B5D-B813-1B600D181483}" srcOrd="0" destOrd="0" presId="urn:microsoft.com/office/officeart/2011/layout/InterconnectedBlockProcess"/>
    <dgm:cxn modelId="{6E62D556-A995-4B61-97D4-EB6A9F0B9C90}" type="presOf" srcId="{7CECA0AB-610B-40F3-B090-6F1635DEEBA3}" destId="{37D539AB-F6E5-4F46-BE6B-474374D6A3DA}" srcOrd="0" destOrd="0" presId="urn:microsoft.com/office/officeart/2011/layout/InterconnectedBlockProcess"/>
    <dgm:cxn modelId="{9C1AFC09-ACFD-4642-A98C-0A3856C5CEAD}" srcId="{9973DBD4-90CD-4290-8BFE-98DD059D9533}" destId="{7947CEE9-5A28-46C4-A03A-3C8C5E37DF87}" srcOrd="0" destOrd="0" parTransId="{BF51C53E-E658-496D-9C60-FC71F03FB86F}" sibTransId="{456F42C0-B429-4FE8-B163-6E1DA1EE39B8}"/>
    <dgm:cxn modelId="{B2B8B4E4-6C1C-4145-AFCF-E7AD237F4472}" type="presOf" srcId="{7947CEE9-5A28-46C4-A03A-3C8C5E37DF87}" destId="{3830D3E1-928E-44CE-8B15-1E0CB9FA2D58}" srcOrd="0" destOrd="0" presId="urn:microsoft.com/office/officeart/2011/layout/InterconnectedBlockProcess"/>
    <dgm:cxn modelId="{2D9BB5F8-3770-4237-A63F-B91B4CEEBE11}" type="presOf" srcId="{B972CFEF-16C5-48A9-AE43-1548C400D97A}" destId="{57D741A1-9217-43F6-8101-9FBA408DC8A9}" srcOrd="1" destOrd="1" presId="urn:microsoft.com/office/officeart/2011/layout/InterconnectedBlockProcess"/>
    <dgm:cxn modelId="{A9545FEA-7804-4427-9D85-3879CF011E72}" type="presOf" srcId="{CDA36253-46B1-4579-98B8-8C5F85390E57}" destId="{8481E0A1-3340-4D41-A335-19FC673E8623}" srcOrd="0" destOrd="0" presId="urn:microsoft.com/office/officeart/2011/layout/InterconnectedBlockProcess"/>
    <dgm:cxn modelId="{B18FED15-5F01-4088-8D1C-CC628D3C2EEF}" type="presOf" srcId="{B03EE302-3F3F-473A-A232-57DA558B8F5A}" destId="{57D741A1-9217-43F6-8101-9FBA408DC8A9}" srcOrd="1" destOrd="2" presId="urn:microsoft.com/office/officeart/2011/layout/InterconnectedBlockProcess"/>
    <dgm:cxn modelId="{8772258C-4F22-4909-AA57-5C6AA588BC8C}" type="presOf" srcId="{7947CEE9-5A28-46C4-A03A-3C8C5E37DF87}" destId="{B1BE7A79-853A-4053-B20E-911788D679BC}" srcOrd="1" destOrd="0" presId="urn:microsoft.com/office/officeart/2011/layout/InterconnectedBlockProcess"/>
    <dgm:cxn modelId="{F15868D2-0B83-4E6E-B04C-B8CBCD613AEE}" type="presOf" srcId="{798C10A9-3696-4198-8278-A1ECBDFE8A7E}" destId="{9B2E13D7-C6EE-41A3-84CE-629478185A8C}" srcOrd="0" destOrd="0" presId="urn:microsoft.com/office/officeart/2011/layout/InterconnectedBlockProcess"/>
    <dgm:cxn modelId="{7E541371-8FFF-4A03-BFCF-4FC79DC0F788}" type="presOf" srcId="{25CFF1E9-C400-4787-9EBE-7E2369A40695}" destId="{B75A8043-2A5C-40F5-AB52-84B648833440}" srcOrd="0" destOrd="0" presId="urn:microsoft.com/office/officeart/2011/layout/InterconnectedBlockProcess"/>
    <dgm:cxn modelId="{FA2405CC-9B1B-49EF-8E0B-A03906FCEC12}" srcId="{89D0DCB7-1822-4628-954E-74401108954E}" destId="{798C10A9-3696-4198-8278-A1ECBDFE8A7E}" srcOrd="0" destOrd="0" parTransId="{EB6EE0C3-898C-47BE-828F-DBBB08E493DD}" sibTransId="{E9FEDD1D-039D-44B5-BFA9-FA158702AEC6}"/>
    <dgm:cxn modelId="{B25F2111-58FB-4196-88D0-48CB78C59209}" type="presOf" srcId="{B972CFEF-16C5-48A9-AE43-1548C400D97A}" destId="{9B2E13D7-C6EE-41A3-84CE-629478185A8C}" srcOrd="0" destOrd="1" presId="urn:microsoft.com/office/officeart/2011/layout/InterconnectedBlockProcess"/>
    <dgm:cxn modelId="{08C14A99-C365-4AD5-A145-67440E119CFE}" srcId="{25CFF1E9-C400-4787-9EBE-7E2369A40695}" destId="{7CECA0AB-610B-40F3-B090-6F1635DEEBA3}" srcOrd="2" destOrd="0" parTransId="{BAF2E384-230D-4858-9CE7-77AA704A69F6}" sibTransId="{2688901E-AE32-4DA5-A99E-0AC13433ABD5}"/>
    <dgm:cxn modelId="{BE946E77-33F8-4D64-A0D4-AF0C74135D36}" srcId="{25CFF1E9-C400-4787-9EBE-7E2369A40695}" destId="{9973DBD4-90CD-4290-8BFE-98DD059D9533}" srcOrd="0" destOrd="0" parTransId="{103DDE2D-4BA9-46E4-B7D5-20AC68D5AF79}" sibTransId="{C2971989-7AAA-42A2-A4EF-884E090F6962}"/>
    <dgm:cxn modelId="{572E0697-DDE0-4D80-A922-54F8ACE11563}" type="presOf" srcId="{10FE6316-23EE-47CE-9B89-BC8C073B5E7A}" destId="{282A2CFE-F062-4629-810C-5804D8DB16F8}" srcOrd="1" destOrd="0" presId="urn:microsoft.com/office/officeart/2011/layout/InterconnectedBlockProcess"/>
    <dgm:cxn modelId="{CBE684EA-7285-45DB-BE1C-833E3F4C7507}" srcId="{DC116BB7-7E08-4371-8427-129FC519EAC3}" destId="{CDA36253-46B1-4579-98B8-8C5F85390E57}" srcOrd="0" destOrd="0" parTransId="{ACEAB6EC-AA1D-4924-9607-920AF547F530}" sibTransId="{EBAFA115-C9A8-4243-8E32-FA3EB149282E}"/>
    <dgm:cxn modelId="{71B6B5E3-219D-402A-B921-23D124D5738A}" srcId="{89D0DCB7-1822-4628-954E-74401108954E}" destId="{B03EE302-3F3F-473A-A232-57DA558B8F5A}" srcOrd="2" destOrd="0" parTransId="{6B86A5AC-6782-4F64-8073-F464D6093EBC}" sibTransId="{3E601CF5-9D9C-4775-9FEF-7247779E96B0}"/>
    <dgm:cxn modelId="{56B2E4D2-D10C-4B07-BA0C-54553939153B}" srcId="{89D0DCB7-1822-4628-954E-74401108954E}" destId="{B972CFEF-16C5-48A9-AE43-1548C400D97A}" srcOrd="1" destOrd="0" parTransId="{0C871106-E7AC-4D5D-933B-C0EEADDF3409}" sibTransId="{6DC2C750-94DC-4E99-A387-8DE6112C875B}"/>
    <dgm:cxn modelId="{48115349-AC19-4D6F-AF7F-5C23B7C8EC34}" type="presOf" srcId="{B03EE302-3F3F-473A-A232-57DA558B8F5A}" destId="{9B2E13D7-C6EE-41A3-84CE-629478185A8C}" srcOrd="0" destOrd="2" presId="urn:microsoft.com/office/officeart/2011/layout/InterconnectedBlockProcess"/>
    <dgm:cxn modelId="{95569C05-5768-489B-871E-5CC46FF37D65}" type="presOf" srcId="{89D0DCB7-1822-4628-954E-74401108954E}" destId="{4D089C75-D064-4F90-82A2-726458A90984}" srcOrd="0" destOrd="0" presId="urn:microsoft.com/office/officeart/2011/layout/InterconnectedBlockProcess"/>
    <dgm:cxn modelId="{BB09ACB8-BFE3-46F8-BAE2-FF819A707017}" srcId="{7CECA0AB-610B-40F3-B090-6F1635DEEBA3}" destId="{10FE6316-23EE-47CE-9B89-BC8C073B5E7A}" srcOrd="0" destOrd="0" parTransId="{66F05F6C-B4CE-4631-9053-DB7483C5405C}" sibTransId="{22B2D49C-3B9C-4707-B418-835FAE5F964C}"/>
    <dgm:cxn modelId="{525CF14D-F177-4392-AB4E-E26C2ECBE8C1}" type="presOf" srcId="{CDA36253-46B1-4579-98B8-8C5F85390E57}" destId="{0AE8916F-9FB8-40E3-82AE-C07E45D61326}" srcOrd="1" destOrd="0" presId="urn:microsoft.com/office/officeart/2011/layout/InterconnectedBlockProcess"/>
    <dgm:cxn modelId="{AB8DB727-30F7-4593-B66E-EF2152278AB6}" type="presParOf" srcId="{B75A8043-2A5C-40F5-AB52-84B648833440}" destId="{89809645-913B-4A09-B200-DE41E8E88CDE}" srcOrd="0" destOrd="0" presId="urn:microsoft.com/office/officeart/2011/layout/InterconnectedBlockProcess"/>
    <dgm:cxn modelId="{10429548-5AD7-4830-8412-7706D23C60C0}" type="presParOf" srcId="{89809645-913B-4A09-B200-DE41E8E88CDE}" destId="{9B2E13D7-C6EE-41A3-84CE-629478185A8C}" srcOrd="0" destOrd="0" presId="urn:microsoft.com/office/officeart/2011/layout/InterconnectedBlockProcess"/>
    <dgm:cxn modelId="{4E1ACDFF-3022-4229-AC38-11DC7091326B}" type="presParOf" srcId="{B75A8043-2A5C-40F5-AB52-84B648833440}" destId="{57D741A1-9217-43F6-8101-9FBA408DC8A9}" srcOrd="1" destOrd="0" presId="urn:microsoft.com/office/officeart/2011/layout/InterconnectedBlockProcess"/>
    <dgm:cxn modelId="{A0A3BF16-6875-462D-ABF4-94F9AED95DB6}" type="presParOf" srcId="{B75A8043-2A5C-40F5-AB52-84B648833440}" destId="{4D089C75-D064-4F90-82A2-726458A90984}" srcOrd="2" destOrd="0" presId="urn:microsoft.com/office/officeart/2011/layout/InterconnectedBlockProcess"/>
    <dgm:cxn modelId="{FEDFF3E8-B4B6-4047-84BD-5B27D87BE3DC}" type="presParOf" srcId="{B75A8043-2A5C-40F5-AB52-84B648833440}" destId="{12C1E06A-EA1F-4CA8-A626-CC69DDF632FB}" srcOrd="3" destOrd="0" presId="urn:microsoft.com/office/officeart/2011/layout/InterconnectedBlockProcess"/>
    <dgm:cxn modelId="{A90F4FF9-BB15-40A6-9080-00626AA41734}" type="presParOf" srcId="{12C1E06A-EA1F-4CA8-A626-CC69DDF632FB}" destId="{878FC103-C764-4B12-881B-D0533F7D9205}" srcOrd="0" destOrd="0" presId="urn:microsoft.com/office/officeart/2011/layout/InterconnectedBlockProcess"/>
    <dgm:cxn modelId="{45E6A05E-E815-4268-8ED9-B8224DE46D42}" type="presParOf" srcId="{B75A8043-2A5C-40F5-AB52-84B648833440}" destId="{282A2CFE-F062-4629-810C-5804D8DB16F8}" srcOrd="4" destOrd="0" presId="urn:microsoft.com/office/officeart/2011/layout/InterconnectedBlockProcess"/>
    <dgm:cxn modelId="{0517A120-AF31-43AE-99A4-6396635CDD6C}" type="presParOf" srcId="{B75A8043-2A5C-40F5-AB52-84B648833440}" destId="{37D539AB-F6E5-4F46-BE6B-474374D6A3DA}" srcOrd="5" destOrd="0" presId="urn:microsoft.com/office/officeart/2011/layout/InterconnectedBlockProcess"/>
    <dgm:cxn modelId="{6763F7F0-F55B-43F9-8635-E6B55F669374}" type="presParOf" srcId="{B75A8043-2A5C-40F5-AB52-84B648833440}" destId="{01A93EBE-B6CC-44D9-96D8-9EC440AA2DF8}" srcOrd="6" destOrd="0" presId="urn:microsoft.com/office/officeart/2011/layout/InterconnectedBlockProcess"/>
    <dgm:cxn modelId="{72182EE3-6697-456E-B5E8-BE989DFF4B27}" type="presParOf" srcId="{01A93EBE-B6CC-44D9-96D8-9EC440AA2DF8}" destId="{8481E0A1-3340-4D41-A335-19FC673E8623}" srcOrd="0" destOrd="0" presId="urn:microsoft.com/office/officeart/2011/layout/InterconnectedBlockProcess"/>
    <dgm:cxn modelId="{3BA18E65-4288-49F3-948D-C11830EAD6E7}" type="presParOf" srcId="{B75A8043-2A5C-40F5-AB52-84B648833440}" destId="{0AE8916F-9FB8-40E3-82AE-C07E45D61326}" srcOrd="7" destOrd="0" presId="urn:microsoft.com/office/officeart/2011/layout/InterconnectedBlockProcess"/>
    <dgm:cxn modelId="{93FD32CF-FFB7-47CE-A5CC-A578A8E0CB10}" type="presParOf" srcId="{B75A8043-2A5C-40F5-AB52-84B648833440}" destId="{F62B26E2-3F53-45C3-8A5D-BDB13ED86F84}" srcOrd="8" destOrd="0" presId="urn:microsoft.com/office/officeart/2011/layout/InterconnectedBlockProcess"/>
    <dgm:cxn modelId="{C083EB02-0A84-4EAD-8CD0-B4EEA1271042}" type="presParOf" srcId="{B75A8043-2A5C-40F5-AB52-84B648833440}" destId="{45FD4591-DBFF-4CB2-9093-D43637390FB5}" srcOrd="9" destOrd="0" presId="urn:microsoft.com/office/officeart/2011/layout/InterconnectedBlockProcess"/>
    <dgm:cxn modelId="{8DF241CD-8376-45E3-9323-1C874B8500C4}" type="presParOf" srcId="{45FD4591-DBFF-4CB2-9093-D43637390FB5}" destId="{3830D3E1-928E-44CE-8B15-1E0CB9FA2D58}" srcOrd="0" destOrd="0" presId="urn:microsoft.com/office/officeart/2011/layout/InterconnectedBlockProcess"/>
    <dgm:cxn modelId="{E26CF6CB-B043-4573-9F60-09027F9DF676}" type="presParOf" srcId="{B75A8043-2A5C-40F5-AB52-84B648833440}" destId="{B1BE7A79-853A-4053-B20E-911788D679BC}" srcOrd="10" destOrd="0" presId="urn:microsoft.com/office/officeart/2011/layout/InterconnectedBlockProcess"/>
    <dgm:cxn modelId="{A79D1A52-2801-479E-B63B-2B24A75D5961}" type="presParOf" srcId="{B75A8043-2A5C-40F5-AB52-84B648833440}" destId="{689B834B-0576-4B5D-B813-1B600D181483}" srcOrd="11"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E13D7-C6EE-41A3-84CE-629478185A8C}">
      <dsp:nvSpPr>
        <dsp:cNvPr id="0" name=""/>
        <dsp:cNvSpPr/>
      </dsp:nvSpPr>
      <dsp:spPr>
        <a:xfrm>
          <a:off x="3429000" y="1196813"/>
          <a:ext cx="1143000" cy="2721316"/>
        </a:xfrm>
        <a:prstGeom prst="wedgeRectCallout">
          <a:avLst>
            <a:gd name="adj1" fmla="val 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r" defTabSz="533400">
            <a:lnSpc>
              <a:spcPct val="90000"/>
            </a:lnSpc>
            <a:spcBef>
              <a:spcPct val="0"/>
            </a:spcBef>
            <a:spcAft>
              <a:spcPct val="35000"/>
            </a:spcAft>
          </a:pPr>
          <a:r>
            <a:rPr lang="en-US" sz="1200" kern="1200" dirty="0" smtClean="0"/>
            <a:t>Fax Software</a:t>
          </a:r>
          <a:endParaRPr lang="en-US" sz="1200" kern="1200" dirty="0"/>
        </a:p>
        <a:p>
          <a:pPr lvl="0" algn="r" defTabSz="533400">
            <a:lnSpc>
              <a:spcPct val="90000"/>
            </a:lnSpc>
            <a:spcBef>
              <a:spcPct val="0"/>
            </a:spcBef>
            <a:spcAft>
              <a:spcPct val="35000"/>
            </a:spcAft>
          </a:pPr>
          <a:r>
            <a:rPr lang="en-US" sz="1200" kern="1200" dirty="0" smtClean="0"/>
            <a:t>Modems</a:t>
          </a:r>
          <a:endParaRPr lang="en-US" sz="1200" kern="1200" dirty="0"/>
        </a:p>
        <a:p>
          <a:pPr lvl="0" algn="r" defTabSz="533400">
            <a:lnSpc>
              <a:spcPct val="90000"/>
            </a:lnSpc>
            <a:spcBef>
              <a:spcPct val="0"/>
            </a:spcBef>
            <a:spcAft>
              <a:spcPct val="35000"/>
            </a:spcAft>
          </a:pPr>
          <a:r>
            <a:rPr lang="en-US" sz="1200" kern="1200" dirty="0" smtClean="0"/>
            <a:t>Configurations</a:t>
          </a:r>
          <a:endParaRPr lang="en-US" sz="1200" kern="1200" dirty="0"/>
        </a:p>
      </dsp:txBody>
      <dsp:txXfrm>
        <a:off x="3573932" y="1196813"/>
        <a:ext cx="998067" cy="2721316"/>
      </dsp:txXfrm>
    </dsp:sp>
    <dsp:sp modelId="{4D089C75-D064-4F90-82A2-726458A90984}">
      <dsp:nvSpPr>
        <dsp:cNvPr id="0" name=""/>
        <dsp:cNvSpPr/>
      </dsp:nvSpPr>
      <dsp:spPr>
        <a:xfrm>
          <a:off x="3429000" y="561794"/>
          <a:ext cx="1143000" cy="6350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75" tIns="53975" rIns="53975" bIns="53975" numCol="1" spcCol="1270" anchor="ctr" anchorCtr="0">
          <a:noAutofit/>
        </a:bodyPr>
        <a:lstStyle/>
        <a:p>
          <a:pPr lvl="0" algn="ctr" defTabSz="755650">
            <a:lnSpc>
              <a:spcPct val="90000"/>
            </a:lnSpc>
            <a:spcBef>
              <a:spcPct val="0"/>
            </a:spcBef>
            <a:spcAft>
              <a:spcPct val="35000"/>
            </a:spcAft>
          </a:pPr>
          <a:r>
            <a:rPr lang="en-US" sz="1700" kern="1200" dirty="0" smtClean="0"/>
            <a:t>Fax</a:t>
          </a:r>
          <a:endParaRPr lang="en-US" sz="1700" kern="1200" dirty="0"/>
        </a:p>
      </dsp:txBody>
      <dsp:txXfrm>
        <a:off x="3429000" y="561794"/>
        <a:ext cx="1143000" cy="635018"/>
      </dsp:txXfrm>
    </dsp:sp>
    <dsp:sp modelId="{878FC103-C764-4B12-881B-D0533F7D9205}">
      <dsp:nvSpPr>
        <dsp:cNvPr id="0" name=""/>
        <dsp:cNvSpPr/>
      </dsp:nvSpPr>
      <dsp:spPr>
        <a:xfrm>
          <a:off x="2285999" y="1196813"/>
          <a:ext cx="1143000" cy="2540074"/>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r" defTabSz="533400">
            <a:lnSpc>
              <a:spcPct val="90000"/>
            </a:lnSpc>
            <a:spcBef>
              <a:spcPct val="0"/>
            </a:spcBef>
            <a:spcAft>
              <a:spcPct val="35000"/>
            </a:spcAft>
          </a:pPr>
          <a:r>
            <a:rPr lang="en-US" sz="1200" kern="1200" dirty="0" smtClean="0"/>
            <a:t>Tomcat</a:t>
          </a:r>
        </a:p>
        <a:p>
          <a:pPr lvl="0" algn="r" defTabSz="533400">
            <a:lnSpc>
              <a:spcPct val="90000"/>
            </a:lnSpc>
            <a:spcBef>
              <a:spcPct val="0"/>
            </a:spcBef>
            <a:spcAft>
              <a:spcPct val="35000"/>
            </a:spcAft>
          </a:pPr>
          <a:r>
            <a:rPr lang="en-US" sz="1200" kern="1200" dirty="0" smtClean="0"/>
            <a:t>Caching Systems</a:t>
          </a:r>
        </a:p>
        <a:p>
          <a:pPr lvl="0" algn="r" defTabSz="533400">
            <a:lnSpc>
              <a:spcPct val="90000"/>
            </a:lnSpc>
            <a:spcBef>
              <a:spcPct val="0"/>
            </a:spcBef>
            <a:spcAft>
              <a:spcPct val="35000"/>
            </a:spcAft>
          </a:pPr>
          <a:r>
            <a:rPr lang="en-US" sz="1200" kern="1200" dirty="0" smtClean="0"/>
            <a:t>DSN Broker</a:t>
          </a:r>
        </a:p>
        <a:p>
          <a:pPr lvl="0" algn="r" defTabSz="533400">
            <a:lnSpc>
              <a:spcPct val="90000"/>
            </a:lnSpc>
            <a:spcBef>
              <a:spcPct val="0"/>
            </a:spcBef>
            <a:spcAft>
              <a:spcPct val="35000"/>
            </a:spcAft>
          </a:pPr>
          <a:r>
            <a:rPr lang="en-US" sz="1200" kern="1200" dirty="0" smtClean="0"/>
            <a:t>Configurations</a:t>
          </a:r>
          <a:endParaRPr lang="en-US" sz="1200" kern="1200" dirty="0"/>
        </a:p>
      </dsp:txBody>
      <dsp:txXfrm>
        <a:off x="2430932" y="1196813"/>
        <a:ext cx="998067" cy="2540074"/>
      </dsp:txXfrm>
    </dsp:sp>
    <dsp:sp modelId="{37D539AB-F6E5-4F46-BE6B-474374D6A3DA}">
      <dsp:nvSpPr>
        <dsp:cNvPr id="0" name=""/>
        <dsp:cNvSpPr/>
      </dsp:nvSpPr>
      <dsp:spPr>
        <a:xfrm>
          <a:off x="2285999" y="654094"/>
          <a:ext cx="1143000" cy="5443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75" tIns="53975" rIns="53975" bIns="53975" numCol="1" spcCol="1270" anchor="ctr" anchorCtr="0">
          <a:noAutofit/>
        </a:bodyPr>
        <a:lstStyle/>
        <a:p>
          <a:pPr lvl="0" algn="ctr" defTabSz="755650">
            <a:lnSpc>
              <a:spcPct val="90000"/>
            </a:lnSpc>
            <a:spcBef>
              <a:spcPct val="0"/>
            </a:spcBef>
            <a:spcAft>
              <a:spcPct val="35000"/>
            </a:spcAft>
          </a:pPr>
          <a:r>
            <a:rPr lang="en-US" sz="1700" kern="1200" dirty="0" smtClean="0"/>
            <a:t>Application</a:t>
          </a:r>
          <a:endParaRPr lang="en-US" sz="1700" kern="1200" dirty="0"/>
        </a:p>
      </dsp:txBody>
      <dsp:txXfrm>
        <a:off x="2285999" y="654094"/>
        <a:ext cx="1143000" cy="544397"/>
      </dsp:txXfrm>
    </dsp:sp>
    <dsp:sp modelId="{8481E0A1-3340-4D41-A335-19FC673E8623}">
      <dsp:nvSpPr>
        <dsp:cNvPr id="0" name=""/>
        <dsp:cNvSpPr/>
      </dsp:nvSpPr>
      <dsp:spPr>
        <a:xfrm>
          <a:off x="1142999" y="1196813"/>
          <a:ext cx="1143000" cy="2358496"/>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r" defTabSz="533400">
            <a:lnSpc>
              <a:spcPct val="90000"/>
            </a:lnSpc>
            <a:spcBef>
              <a:spcPct val="0"/>
            </a:spcBef>
            <a:spcAft>
              <a:spcPct val="35000"/>
            </a:spcAft>
          </a:pPr>
          <a:r>
            <a:rPr lang="en-US" sz="1200" kern="1200" dirty="0" smtClean="0"/>
            <a:t>Webserver</a:t>
          </a:r>
        </a:p>
        <a:p>
          <a:pPr lvl="0" algn="r" defTabSz="533400">
            <a:lnSpc>
              <a:spcPct val="90000"/>
            </a:lnSpc>
            <a:spcBef>
              <a:spcPct val="0"/>
            </a:spcBef>
            <a:spcAft>
              <a:spcPct val="35000"/>
            </a:spcAft>
          </a:pPr>
          <a:r>
            <a:rPr lang="en-US" sz="1200" kern="1200" dirty="0" smtClean="0"/>
            <a:t>API Client</a:t>
          </a:r>
        </a:p>
        <a:p>
          <a:pPr lvl="0" algn="r" defTabSz="533400">
            <a:lnSpc>
              <a:spcPct val="90000"/>
            </a:lnSpc>
            <a:spcBef>
              <a:spcPct val="0"/>
            </a:spcBef>
            <a:spcAft>
              <a:spcPct val="35000"/>
            </a:spcAft>
          </a:pPr>
          <a:r>
            <a:rPr lang="en-US" sz="1200" kern="1200" dirty="0" smtClean="0"/>
            <a:t>Caching Systems</a:t>
          </a:r>
        </a:p>
        <a:p>
          <a:pPr lvl="0" algn="r" defTabSz="533400">
            <a:lnSpc>
              <a:spcPct val="90000"/>
            </a:lnSpc>
            <a:spcBef>
              <a:spcPct val="0"/>
            </a:spcBef>
            <a:spcAft>
              <a:spcPct val="35000"/>
            </a:spcAft>
          </a:pPr>
          <a:r>
            <a:rPr lang="en-US" sz="1200" kern="1200" dirty="0" smtClean="0"/>
            <a:t>DSN Broker</a:t>
          </a:r>
        </a:p>
        <a:p>
          <a:pPr lvl="0" algn="r" defTabSz="533400">
            <a:lnSpc>
              <a:spcPct val="90000"/>
            </a:lnSpc>
            <a:spcBef>
              <a:spcPct val="0"/>
            </a:spcBef>
            <a:spcAft>
              <a:spcPct val="35000"/>
            </a:spcAft>
          </a:pPr>
          <a:r>
            <a:rPr lang="en-US" sz="1200" kern="1200" dirty="0" smtClean="0"/>
            <a:t>Configurations</a:t>
          </a:r>
          <a:endParaRPr lang="en-US" sz="1200" kern="1200" dirty="0"/>
        </a:p>
      </dsp:txBody>
      <dsp:txXfrm>
        <a:off x="1287932" y="1196813"/>
        <a:ext cx="998067" cy="2358496"/>
      </dsp:txXfrm>
    </dsp:sp>
    <dsp:sp modelId="{F62B26E2-3F53-45C3-8A5D-BDB13ED86F84}">
      <dsp:nvSpPr>
        <dsp:cNvPr id="0" name=""/>
        <dsp:cNvSpPr/>
      </dsp:nvSpPr>
      <dsp:spPr>
        <a:xfrm>
          <a:off x="1142999" y="743372"/>
          <a:ext cx="1143000" cy="4534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75" tIns="53975" rIns="53975" bIns="53975" numCol="1" spcCol="1270" anchor="ctr" anchorCtr="0">
          <a:noAutofit/>
        </a:bodyPr>
        <a:lstStyle/>
        <a:p>
          <a:pPr lvl="0" algn="ctr" defTabSz="755650">
            <a:lnSpc>
              <a:spcPct val="90000"/>
            </a:lnSpc>
            <a:spcBef>
              <a:spcPct val="0"/>
            </a:spcBef>
            <a:spcAft>
              <a:spcPct val="35000"/>
            </a:spcAft>
          </a:pPr>
          <a:r>
            <a:rPr lang="en-US" sz="1700" kern="1200" dirty="0" smtClean="0"/>
            <a:t>Web</a:t>
          </a:r>
          <a:endParaRPr lang="en-US" sz="1700" kern="1200" dirty="0"/>
        </a:p>
      </dsp:txBody>
      <dsp:txXfrm>
        <a:off x="1142999" y="743372"/>
        <a:ext cx="1143000" cy="453440"/>
      </dsp:txXfrm>
    </dsp:sp>
    <dsp:sp modelId="{3830D3E1-928E-44CE-8B15-1E0CB9FA2D58}">
      <dsp:nvSpPr>
        <dsp:cNvPr id="0" name=""/>
        <dsp:cNvSpPr/>
      </dsp:nvSpPr>
      <dsp:spPr>
        <a:xfrm>
          <a:off x="0" y="1196813"/>
          <a:ext cx="1143000" cy="2176919"/>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r" defTabSz="533400">
            <a:lnSpc>
              <a:spcPct val="90000"/>
            </a:lnSpc>
            <a:spcBef>
              <a:spcPct val="0"/>
            </a:spcBef>
            <a:spcAft>
              <a:spcPct val="35000"/>
            </a:spcAft>
          </a:pPr>
          <a:r>
            <a:rPr lang="en-US" sz="1200" kern="1200" dirty="0" smtClean="0"/>
            <a:t>User Profiles</a:t>
          </a:r>
        </a:p>
        <a:p>
          <a:pPr lvl="0" algn="r" defTabSz="533400">
            <a:lnSpc>
              <a:spcPct val="90000"/>
            </a:lnSpc>
            <a:spcBef>
              <a:spcPct val="0"/>
            </a:spcBef>
            <a:spcAft>
              <a:spcPct val="35000"/>
            </a:spcAft>
          </a:pPr>
          <a:r>
            <a:rPr lang="en-US" sz="1200" kern="1200" dirty="0" smtClean="0"/>
            <a:t>Basic System Packages</a:t>
          </a:r>
        </a:p>
        <a:p>
          <a:pPr lvl="0" algn="r" defTabSz="533400">
            <a:lnSpc>
              <a:spcPct val="90000"/>
            </a:lnSpc>
            <a:spcBef>
              <a:spcPct val="0"/>
            </a:spcBef>
            <a:spcAft>
              <a:spcPct val="35000"/>
            </a:spcAft>
          </a:pPr>
          <a:r>
            <a:rPr lang="en-US" sz="1200" kern="1200" dirty="0" smtClean="0"/>
            <a:t>Security Patches</a:t>
          </a:r>
          <a:endParaRPr lang="en-US" sz="1200" kern="1200" dirty="0"/>
        </a:p>
      </dsp:txBody>
      <dsp:txXfrm>
        <a:off x="144932" y="1196813"/>
        <a:ext cx="998067" cy="2176919"/>
      </dsp:txXfrm>
    </dsp:sp>
    <dsp:sp modelId="{689B834B-0576-4B5D-B813-1B600D181483}">
      <dsp:nvSpPr>
        <dsp:cNvPr id="0" name=""/>
        <dsp:cNvSpPr/>
      </dsp:nvSpPr>
      <dsp:spPr>
        <a:xfrm>
          <a:off x="0" y="833993"/>
          <a:ext cx="1143000" cy="362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75" tIns="53975" rIns="53975" bIns="53975" numCol="1" spcCol="1270" anchor="ctr" anchorCtr="0">
          <a:noAutofit/>
        </a:bodyPr>
        <a:lstStyle/>
        <a:p>
          <a:pPr lvl="0" algn="ctr" defTabSz="755650">
            <a:lnSpc>
              <a:spcPct val="90000"/>
            </a:lnSpc>
            <a:spcBef>
              <a:spcPct val="0"/>
            </a:spcBef>
            <a:spcAft>
              <a:spcPct val="35000"/>
            </a:spcAft>
          </a:pPr>
          <a:r>
            <a:rPr lang="en-US" sz="1700" kern="1200" dirty="0" smtClean="0"/>
            <a:t>Base</a:t>
          </a:r>
          <a:endParaRPr lang="en-US" sz="1700" kern="1200" dirty="0"/>
        </a:p>
      </dsp:txBody>
      <dsp:txXfrm>
        <a:off x="0" y="833993"/>
        <a:ext cx="1143000" cy="362819"/>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11/19/2013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11/19/2013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a:t>
            </a:fld>
            <a:endParaRPr lang="en-US" dirty="0"/>
          </a:p>
        </p:txBody>
      </p:sp>
    </p:spTree>
    <p:extLst>
      <p:ext uri="{BB962C8B-B14F-4D97-AF65-F5344CB8AC3E}">
        <p14:creationId xmlns:p14="http://schemas.microsoft.com/office/powerpoint/2010/main" val="313710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11</a:t>
            </a:fld>
            <a:endParaRPr lang="en-US" dirty="0"/>
          </a:p>
        </p:txBody>
      </p:sp>
    </p:spTree>
    <p:extLst>
      <p:ext uri="{BB962C8B-B14F-4D97-AF65-F5344CB8AC3E}">
        <p14:creationId xmlns:p14="http://schemas.microsoft.com/office/powerpoint/2010/main" val="645918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12</a:t>
            </a:fld>
            <a:endParaRPr lang="en-US" dirty="0"/>
          </a:p>
        </p:txBody>
      </p:sp>
    </p:spTree>
    <p:extLst>
      <p:ext uri="{BB962C8B-B14F-4D97-AF65-F5344CB8AC3E}">
        <p14:creationId xmlns:p14="http://schemas.microsoft.com/office/powerpoint/2010/main" val="1592234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“subscribe/notify” attribute tells our service type to listen for any changes to our file type so that we know to restart. If we make any changes to “/etc/ssh/sshd_config”, our service will automatically restart on our next Puppet run.</a:t>
            </a:r>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14</a:t>
            </a:fld>
            <a:endParaRPr lang="en-US" dirty="0"/>
          </a:p>
        </p:txBody>
      </p:sp>
    </p:spTree>
    <p:extLst>
      <p:ext uri="{BB962C8B-B14F-4D97-AF65-F5344CB8AC3E}">
        <p14:creationId xmlns:p14="http://schemas.microsoft.com/office/powerpoint/2010/main" val="350361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15</a:t>
            </a:fld>
            <a:endParaRPr lang="en-US" dirty="0"/>
          </a:p>
        </p:txBody>
      </p:sp>
    </p:spTree>
    <p:extLst>
      <p:ext uri="{BB962C8B-B14F-4D97-AF65-F5344CB8AC3E}">
        <p14:creationId xmlns:p14="http://schemas.microsoft.com/office/powerpoint/2010/main" val="3203757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16</a:t>
            </a:fld>
            <a:endParaRPr lang="en-US" dirty="0"/>
          </a:p>
        </p:txBody>
      </p:sp>
    </p:spTree>
    <p:extLst>
      <p:ext uri="{BB962C8B-B14F-4D97-AF65-F5344CB8AC3E}">
        <p14:creationId xmlns:p14="http://schemas.microsoft.com/office/powerpoint/2010/main" val="4036321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18</a:t>
            </a:fld>
            <a:endParaRPr lang="en-US" dirty="0"/>
          </a:p>
        </p:txBody>
      </p:sp>
    </p:spTree>
    <p:extLst>
      <p:ext uri="{BB962C8B-B14F-4D97-AF65-F5344CB8AC3E}">
        <p14:creationId xmlns:p14="http://schemas.microsoft.com/office/powerpoint/2010/main" val="2130792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Supporting Notes:</a:t>
            </a:r>
          </a:p>
          <a:p>
            <a:r>
              <a:rPr lang="en-US" sz="1200" b="1" i="0" kern="1200" dirty="0" smtClean="0">
                <a:solidFill>
                  <a:schemeClr val="tx1"/>
                </a:solidFill>
                <a:effectLst/>
                <a:latin typeface="+mn-lt"/>
                <a:ea typeface="+mn-ea"/>
                <a:cs typeface="+mn-cs"/>
              </a:rPr>
              <a:t>Warning:</a:t>
            </a:r>
            <a:r>
              <a:rPr lang="en-US" sz="1200" b="0" i="0" kern="1200" dirty="0" smtClean="0">
                <a:solidFill>
                  <a:schemeClr val="tx1"/>
                </a:solidFill>
                <a:effectLst/>
                <a:latin typeface="+mn-lt"/>
                <a:ea typeface="+mn-ea"/>
                <a:cs typeface="+mn-cs"/>
              </a:rPr>
              <a:t> The full name in a dependency </a:t>
            </a:r>
            <a:r>
              <a:rPr lang="en-US" sz="1200" b="1" i="0" kern="1200" dirty="0" smtClean="0">
                <a:solidFill>
                  <a:schemeClr val="tx1"/>
                </a:solidFill>
                <a:effectLst/>
                <a:latin typeface="+mn-lt"/>
                <a:ea typeface="+mn-ea"/>
                <a:cs typeface="+mn-cs"/>
              </a:rPr>
              <a:t>must</a:t>
            </a:r>
            <a:r>
              <a:rPr lang="en-US" sz="1200" b="0" i="0" kern="1200" dirty="0" smtClean="0">
                <a:solidFill>
                  <a:schemeClr val="tx1"/>
                </a:solidFill>
                <a:effectLst/>
                <a:latin typeface="+mn-lt"/>
                <a:ea typeface="+mn-ea"/>
                <a:cs typeface="+mn-cs"/>
              </a:rPr>
              <a:t> use a slash between the username and module name. </a:t>
            </a:r>
            <a:r>
              <a:rPr lang="en-US" sz="1200" b="1" i="0" kern="1200" dirty="0" smtClean="0">
                <a:solidFill>
                  <a:schemeClr val="tx1"/>
                </a:solidFill>
                <a:effectLst/>
                <a:latin typeface="+mn-lt"/>
                <a:ea typeface="+mn-ea"/>
                <a:cs typeface="+mn-cs"/>
              </a:rPr>
              <a:t>This is different from the name format used elsewhere in the Modulefile.</a:t>
            </a:r>
            <a:r>
              <a:rPr lang="en-US" sz="1200" b="0" i="0" kern="1200" dirty="0" smtClean="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10"/>
          </p:nvPr>
        </p:nvSpPr>
        <p:spPr/>
        <p:txBody>
          <a:bodyPr/>
          <a:lstStyle/>
          <a:p>
            <a:fld id="{560CF8BB-EBC7-4B8F-9632-A5A136FBB880}" type="slidenum">
              <a:rPr lang="en-US" smtClean="0"/>
              <a:t>19</a:t>
            </a:fld>
            <a:endParaRPr lang="en-US" dirty="0"/>
          </a:p>
        </p:txBody>
      </p:sp>
    </p:spTree>
    <p:extLst>
      <p:ext uri="{BB962C8B-B14F-4D97-AF65-F5344CB8AC3E}">
        <p14:creationId xmlns:p14="http://schemas.microsoft.com/office/powerpoint/2010/main" val="1467091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Supporting</a:t>
            </a:r>
            <a:r>
              <a:rPr lang="en-US" sz="1200" b="1" i="0" kern="1200" baseline="0" dirty="0" smtClean="0">
                <a:solidFill>
                  <a:schemeClr val="tx1"/>
                </a:solidFill>
                <a:effectLst/>
                <a:latin typeface="+mn-lt"/>
                <a:ea typeface="+mn-ea"/>
                <a:cs typeface="+mn-cs"/>
              </a:rPr>
              <a:t>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This reference applies to Puppet 2.7.14 and later and Puppet Enterprise 2.5 and later. Earlier versions will not behave identically.</a:t>
            </a: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The puppet module tool does not currently work on Windows.</a:t>
            </a:r>
          </a:p>
        </p:txBody>
      </p:sp>
      <p:sp>
        <p:nvSpPr>
          <p:cNvPr id="4" name="Slide Number Placeholder 3"/>
          <p:cNvSpPr>
            <a:spLocks noGrp="1"/>
          </p:cNvSpPr>
          <p:nvPr>
            <p:ph type="sldNum" sz="quarter" idx="10"/>
          </p:nvPr>
        </p:nvSpPr>
        <p:spPr/>
        <p:txBody>
          <a:bodyPr/>
          <a:lstStyle/>
          <a:p>
            <a:fld id="{560CF8BB-EBC7-4B8F-9632-A5A136FBB880}" type="slidenum">
              <a:rPr lang="en-US" smtClean="0"/>
              <a:t>21</a:t>
            </a:fld>
            <a:endParaRPr lang="en-US" dirty="0"/>
          </a:p>
        </p:txBody>
      </p:sp>
    </p:spTree>
    <p:extLst>
      <p:ext uri="{BB962C8B-B14F-4D97-AF65-F5344CB8AC3E}">
        <p14:creationId xmlns:p14="http://schemas.microsoft.com/office/powerpoint/2010/main" val="1312491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Supporting</a:t>
            </a:r>
            <a:r>
              <a:rPr lang="en-US" sz="1200" b="1" i="0" kern="1200" baseline="0" dirty="0" smtClean="0">
                <a:solidFill>
                  <a:schemeClr val="tx1"/>
                </a:solidFill>
                <a:effectLst/>
                <a:latin typeface="+mn-lt"/>
                <a:ea typeface="+mn-ea"/>
                <a:cs typeface="+mn-cs"/>
              </a:rPr>
              <a:t>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`puppet module generate`</a:t>
            </a:r>
            <a:r>
              <a:rPr lang="en-US" sz="1200" b="0" i="0" kern="1200" dirty="0" smtClean="0">
                <a:solidFill>
                  <a:schemeClr val="tx1"/>
                </a:solidFill>
                <a:effectLst/>
                <a:latin typeface="+mn-lt"/>
                <a:ea typeface="+mn-ea"/>
                <a:cs typeface="+mn-cs"/>
              </a:rPr>
              <a:t> is of limited use when developing a module from scratch, as the module must be renamed to remove the username prefix before it can be used with Puppet.</a:t>
            </a:r>
          </a:p>
        </p:txBody>
      </p:sp>
      <p:sp>
        <p:nvSpPr>
          <p:cNvPr id="4" name="Slide Number Placeholder 3"/>
          <p:cNvSpPr>
            <a:spLocks noGrp="1"/>
          </p:cNvSpPr>
          <p:nvPr>
            <p:ph type="sldNum" sz="quarter" idx="10"/>
          </p:nvPr>
        </p:nvSpPr>
        <p:spPr/>
        <p:txBody>
          <a:bodyPr/>
          <a:lstStyle/>
          <a:p>
            <a:fld id="{560CF8BB-EBC7-4B8F-9632-A5A136FBB880}" type="slidenum">
              <a:rPr lang="en-US" smtClean="0"/>
              <a:t>22</a:t>
            </a:fld>
            <a:endParaRPr lang="en-US" dirty="0"/>
          </a:p>
        </p:txBody>
      </p:sp>
    </p:spTree>
    <p:extLst>
      <p:ext uri="{BB962C8B-B14F-4D97-AF65-F5344CB8AC3E}">
        <p14:creationId xmlns:p14="http://schemas.microsoft.com/office/powerpoint/2010/main" val="3628106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0CF8BB-EBC7-4B8F-9632-A5A136FBB880}" type="slidenum">
              <a:rPr lang="en-US" smtClean="0"/>
              <a:t>23</a:t>
            </a:fld>
            <a:endParaRPr lang="en-US" dirty="0"/>
          </a:p>
        </p:txBody>
      </p:sp>
    </p:spTree>
    <p:extLst>
      <p:ext uri="{BB962C8B-B14F-4D97-AF65-F5344CB8AC3E}">
        <p14:creationId xmlns:p14="http://schemas.microsoft.com/office/powerpoint/2010/main" val="232787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a:t>
            </a:fld>
            <a:endParaRPr lang="en-US" dirty="0"/>
          </a:p>
        </p:txBody>
      </p:sp>
    </p:spTree>
    <p:extLst>
      <p:ext uri="{BB962C8B-B14F-4D97-AF65-F5344CB8AC3E}">
        <p14:creationId xmlns:p14="http://schemas.microsoft.com/office/powerpoint/2010/main" val="126801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60CF8BB-EBC7-4B8F-9632-A5A136FBB880}" type="slidenum">
              <a:rPr lang="en-US" smtClean="0"/>
              <a:t>24</a:t>
            </a:fld>
            <a:endParaRPr lang="en-US" dirty="0"/>
          </a:p>
        </p:txBody>
      </p:sp>
    </p:spTree>
    <p:extLst>
      <p:ext uri="{BB962C8B-B14F-4D97-AF65-F5344CB8AC3E}">
        <p14:creationId xmlns:p14="http://schemas.microsoft.com/office/powerpoint/2010/main" val="3441747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26</a:t>
            </a:fld>
            <a:endParaRPr lang="en-US" dirty="0"/>
          </a:p>
        </p:txBody>
      </p:sp>
    </p:spTree>
    <p:extLst>
      <p:ext uri="{BB962C8B-B14F-4D97-AF65-F5344CB8AC3E}">
        <p14:creationId xmlns:p14="http://schemas.microsoft.com/office/powerpoint/2010/main" val="2862240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27</a:t>
            </a:fld>
            <a:endParaRPr lang="en-US" dirty="0"/>
          </a:p>
        </p:txBody>
      </p:sp>
    </p:spTree>
    <p:extLst>
      <p:ext uri="{BB962C8B-B14F-4D97-AF65-F5344CB8AC3E}">
        <p14:creationId xmlns:p14="http://schemas.microsoft.com/office/powerpoint/2010/main" val="417871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4</a:t>
            </a:fld>
            <a:endParaRPr lang="en-US" dirty="0"/>
          </a:p>
        </p:txBody>
      </p:sp>
    </p:spTree>
    <p:extLst>
      <p:ext uri="{BB962C8B-B14F-4D97-AF65-F5344CB8AC3E}">
        <p14:creationId xmlns:p14="http://schemas.microsoft.com/office/powerpoint/2010/main" val="35406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Showcase</a:t>
            </a:r>
            <a:r>
              <a:rPr lang="en-US" baseline="0" dirty="0" smtClean="0"/>
              <a:t> transition from full fledged to modular solution.</a:t>
            </a:r>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5</a:t>
            </a:fld>
            <a:endParaRPr lang="en-US" dirty="0"/>
          </a:p>
        </p:txBody>
      </p:sp>
    </p:spTree>
    <p:extLst>
      <p:ext uri="{BB962C8B-B14F-4D97-AF65-F5344CB8AC3E}">
        <p14:creationId xmlns:p14="http://schemas.microsoft.com/office/powerpoint/2010/main" val="282452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t>
            </a:r>
            <a:r>
              <a:rPr lang="en-US" dirty="0" err="1" smtClean="0"/>
              <a:t>github</a:t>
            </a:r>
            <a:r>
              <a:rPr lang="en-US" dirty="0" smtClean="0"/>
              <a:t> role/profile repo</a:t>
            </a:r>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6</a:t>
            </a:fld>
            <a:endParaRPr lang="en-US" dirty="0"/>
          </a:p>
        </p:txBody>
      </p:sp>
    </p:spTree>
    <p:extLst>
      <p:ext uri="{BB962C8B-B14F-4D97-AF65-F5344CB8AC3E}">
        <p14:creationId xmlns:p14="http://schemas.microsoft.com/office/powerpoint/2010/main" val="3717253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puppet --configprint modulepath to see where Puppet expects to find modules on your system.</a:t>
            </a:r>
          </a:p>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7</a:t>
            </a:fld>
            <a:endParaRPr lang="en-US" dirty="0"/>
          </a:p>
        </p:txBody>
      </p:sp>
    </p:spTree>
    <p:extLst>
      <p:ext uri="{BB962C8B-B14F-4D97-AF65-F5344CB8AC3E}">
        <p14:creationId xmlns:p14="http://schemas.microsoft.com/office/powerpoint/2010/main" val="1437888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8</a:t>
            </a:fld>
            <a:endParaRPr lang="en-US" dirty="0"/>
          </a:p>
        </p:txBody>
      </p:sp>
    </p:spTree>
    <p:extLst>
      <p:ext uri="{BB962C8B-B14F-4D97-AF65-F5344CB8AC3E}">
        <p14:creationId xmlns:p14="http://schemas.microsoft.com/office/powerpoint/2010/main" val="241267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Good software is comprised of many small, easily tested things composed together.</a:t>
            </a:r>
          </a:p>
          <a:p>
            <a:endParaRPr lang="en-US" dirty="0" smtClean="0"/>
          </a:p>
          <a:p>
            <a:r>
              <a:rPr lang="en-US" dirty="0" smtClean="0"/>
              <a:t>include vs. resource-like class declarations</a:t>
            </a:r>
          </a:p>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9</a:t>
            </a:fld>
            <a:endParaRPr lang="en-US" dirty="0"/>
          </a:p>
        </p:txBody>
      </p:sp>
    </p:spTree>
    <p:extLst>
      <p:ext uri="{BB962C8B-B14F-4D97-AF65-F5344CB8AC3E}">
        <p14:creationId xmlns:p14="http://schemas.microsoft.com/office/powerpoint/2010/main" val="3897003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10</a:t>
            </a:fld>
            <a:endParaRPr lang="en-US" dirty="0"/>
          </a:p>
        </p:txBody>
      </p:sp>
    </p:spTree>
    <p:extLst>
      <p:ext uri="{BB962C8B-B14F-4D97-AF65-F5344CB8AC3E}">
        <p14:creationId xmlns:p14="http://schemas.microsoft.com/office/powerpoint/2010/main" val="2075806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smtClean="0"/>
              <a:t>Click to edit Master title style</a:t>
            </a:r>
            <a:endParaRPr lang="en-US"/>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smtClean="0"/>
              <a:t>Click to edit Master title style</a:t>
            </a:r>
            <a:endParaRPr lang="en-US"/>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631790" y="5691673"/>
            <a:ext cx="280731" cy="778847"/>
          </a:xfrm>
          <a:prstGeom prst="rect">
            <a:avLst/>
          </a:prstGeom>
        </p:spPr>
        <p:txBody>
          <a:bodyPr vert="vert270" lIns="91440" tIns="45720" rIns="91440" bIns="45720" rtlCol="0" anchor="ctr"/>
          <a:lstStyle>
            <a:lvl1pPr algn="l">
              <a:defRPr sz="800">
                <a:solidFill>
                  <a:schemeClr val="tx1">
                    <a:lumMod val="60000"/>
                    <a:lumOff val="40000"/>
                  </a:schemeClr>
                </a:solidFill>
              </a:defRPr>
            </a:lvl1pPr>
          </a:lstStyle>
          <a:p>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800">
                <a:solidFill>
                  <a:schemeClr val="tx1">
                    <a:lumMod val="60000"/>
                    <a:lumOff val="40000"/>
                  </a:schemeClr>
                </a:solidFill>
              </a:defRPr>
            </a:lvl1pPr>
          </a:lstStyle>
          <a:p>
            <a:endParaRPr lang="en-US" dirty="0"/>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800">
                <a:solidFill>
                  <a:schemeClr val="tx1">
                    <a:lumMod val="60000"/>
                    <a:lumOff val="4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tdmod"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github.com/stdmod/puppet-module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projects.puppetlabs.com/issues/8040"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forge.puppetlabs.com/puppetlabs/stdli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rspec-puppet.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emver.org/spec/v1.0.0.html"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puppetlabs.com/puppet/puppet-enterprise/" TargetMode="External"/><Relationship Id="rId2" Type="http://schemas.openxmlformats.org/officeDocument/2006/relationships/hyperlink" Target="http://puppetlabs.com/puppet/puppet-open-source/" TargetMode="Externa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hyperlink" Target="http://docs.puppetlabs.com/puppet/latest/reference/modules_publishing.html" TargetMode="External"/><Relationship Id="rId4" Type="http://schemas.openxmlformats.org/officeDocument/2006/relationships/hyperlink" Target="http://forge.puppetlabs.com/signup"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hyperlink" Target="http://docs.puppetlabs.com/module_cheat_sheet.pdf" TargetMode="External"/><Relationship Id="rId3" Type="http://schemas.openxmlformats.org/officeDocument/2006/relationships/hyperlink" Target="https://github.secureserver.net/abernstein" TargetMode="External"/><Relationship Id="rId7" Type="http://schemas.openxmlformats.org/officeDocument/2006/relationships/hyperlink" Target="http://docs.puppetlabs.com/puppet_core_types_cheatsheet.pdf" TargetMode="External"/><Relationship Id="rId2" Type="http://schemas.openxmlformats.org/officeDocument/2006/relationships/hyperlink" Target="mailto:abernstein@godaddy.com" TargetMode="External"/><Relationship Id="rId1" Type="http://schemas.openxmlformats.org/officeDocument/2006/relationships/slideLayout" Target="../slideLayouts/slideLayout9.xml"/><Relationship Id="rId6" Type="http://schemas.openxmlformats.org/officeDocument/2006/relationships/hyperlink" Target="https://github.secureserver.net/seichner" TargetMode="External"/><Relationship Id="rId5" Type="http://schemas.openxmlformats.org/officeDocument/2006/relationships/hyperlink" Target="mailto:seichner@godaddy.com" TargetMode="External"/><Relationship Id="rId10" Type="http://schemas.openxmlformats.org/officeDocument/2006/relationships/hyperlink" Target="http://docs.puppetlabs.com/guides/language_guide.html" TargetMode="External"/><Relationship Id="rId4" Type="http://schemas.openxmlformats.org/officeDocument/2006/relationships/hyperlink" Target="https://twitter.com/bernstein_aaron" TargetMode="External"/><Relationship Id="rId9" Type="http://schemas.openxmlformats.org/officeDocument/2006/relationships/hyperlink" Target="http://docs.puppetlabs.com/references/latest/type.html"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docs.puppetlabs.com/puppet/3/reference/modules_documentation.html" TargetMode="External"/><Relationship Id="rId13" Type="http://schemas.openxmlformats.org/officeDocument/2006/relationships/hyperlink" Target="http://www.slideshare.net/search/slideshow?lang=**&amp;page=2&amp;q=puppetconf+2013&amp;searchfrom=header&amp;sort=relevance" TargetMode="External"/><Relationship Id="rId18" Type="http://schemas.openxmlformats.org/officeDocument/2006/relationships/hyperlink" Target="http://blog.engineyard.com/2011/why-puppet-should-manage-your-infrastructure" TargetMode="External"/><Relationship Id="rId3" Type="http://schemas.openxmlformats.org/officeDocument/2006/relationships/hyperlink" Target="http://puppetlabs.com/" TargetMode="External"/><Relationship Id="rId7" Type="http://schemas.openxmlformats.org/officeDocument/2006/relationships/hyperlink" Target="http://docs.puppetlabs.com/references/glossary.html" TargetMode="External"/><Relationship Id="rId12" Type="http://schemas.openxmlformats.org/officeDocument/2006/relationships/hyperlink" Target="http://docs.puppetlabs.com/guides/custom_types.html" TargetMode="External"/><Relationship Id="rId17" Type="http://schemas.openxmlformats.org/officeDocument/2006/relationships/hyperlink" Target="https://puppetlabs.com/blog/git-workflow-and-puppet-environments" TargetMode="External"/><Relationship Id="rId2" Type="http://schemas.openxmlformats.org/officeDocument/2006/relationships/notesSlide" Target="../notesSlides/notesSlide21.xml"/><Relationship Id="rId16" Type="http://schemas.openxmlformats.org/officeDocument/2006/relationships/hyperlink" Target="https://github.com/stdmod" TargetMode="External"/><Relationship Id="rId20" Type="http://schemas.openxmlformats.org/officeDocument/2006/relationships/hyperlink" Target="http://docs.puppetlabs.com/puppetdb/latest/scaling_recommendations.html" TargetMode="External"/><Relationship Id="rId1" Type="http://schemas.openxmlformats.org/officeDocument/2006/relationships/slideLayout" Target="../slideLayouts/slideLayout4.xml"/><Relationship Id="rId6" Type="http://schemas.openxmlformats.org/officeDocument/2006/relationships/hyperlink" Target="http://docs.puppetlabs.com/guides/style_guide.html" TargetMode="External"/><Relationship Id="rId11" Type="http://schemas.openxmlformats.org/officeDocument/2006/relationships/hyperlink" Target="http://docs.puppetlabs.com/puppet/2.7/reference/" TargetMode="External"/><Relationship Id="rId5" Type="http://schemas.openxmlformats.org/officeDocument/2006/relationships/hyperlink" Target="http://docs.puppetlabs.com/learning" TargetMode="External"/><Relationship Id="rId15" Type="http://schemas.openxmlformats.org/officeDocument/2006/relationships/hyperlink" Target="https://github.com/puppetlabs" TargetMode="External"/><Relationship Id="rId10" Type="http://schemas.openxmlformats.org/officeDocument/2006/relationships/hyperlink" Target="http://links.puppetlabs.com/bgtm" TargetMode="External"/><Relationship Id="rId19" Type="http://schemas.openxmlformats.org/officeDocument/2006/relationships/hyperlink" Target="http://docs.puppetlabs.com/mcollective/index.html" TargetMode="External"/><Relationship Id="rId4" Type="http://schemas.openxmlformats.org/officeDocument/2006/relationships/hyperlink" Target="http://info.puppetlabs.com/download-learning-puppet-VM.html" TargetMode="External"/><Relationship Id="rId9" Type="http://schemas.openxmlformats.org/officeDocument/2006/relationships/hyperlink" Target="http://projects.puppetlabs.com/projects/puppet/search?utf8=%E2%9C%93&amp;q=patterns&amp;scope=&amp;all_words=&amp;all_words=1&amp;titles_only=&amp;wiki_pages=1&amp;submit=Submit" TargetMode="External"/><Relationship Id="rId14" Type="http://schemas.openxmlformats.org/officeDocument/2006/relationships/hyperlink" Target="http://forge.puppetlab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www.slideshare.net/PuppetLabs/sorenson-newinpe3" TargetMode="External"/><Relationship Id="rId3" Type="http://schemas.openxmlformats.org/officeDocument/2006/relationships/hyperlink" Target="http://www.slideshare.net/PuppetLabs" TargetMode="External"/><Relationship Id="rId7" Type="http://schemas.openxmlformats.org/officeDocument/2006/relationships/hyperlink" Target="http://youtu.be/8wTiFUZDVfo"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www.slideshare.net/PuppetLabs/puppet-and-windowspuppetconf2013?from_search=12" TargetMode="External"/><Relationship Id="rId5" Type="http://schemas.openxmlformats.org/officeDocument/2006/relationships/hyperlink" Target="http://www.slideshare.net/PuppetLabs/roles-talk" TargetMode="External"/><Relationship Id="rId10" Type="http://schemas.openxmlformats.org/officeDocument/2006/relationships/hyperlink" Target="http://www.slideshare.net/PuppetLabs/puppet-conf-slides-25547169" TargetMode="External"/><Relationship Id="rId4" Type="http://schemas.openxmlformats.org/officeDocument/2006/relationships/hyperlink" Target="http://www.slideshare.net/search/slideshow?lang=**&amp;page=2&amp;q=puppetconf+2013&amp;searchfrom=header&amp;sort=relevance" TargetMode="External"/><Relationship Id="rId9" Type="http://schemas.openxmlformats.org/officeDocument/2006/relationships/hyperlink" Target="http://www.slideshare.net/PuppetLabs/mcollectiveintroductions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232" y="1057348"/>
            <a:ext cx="6858000" cy="3200400"/>
          </a:xfrm>
        </p:spPr>
        <p:txBody>
          <a:bodyPr/>
          <a:lstStyle/>
          <a:p>
            <a:r>
              <a:rPr lang="en-US" dirty="0" smtClean="0"/>
              <a:t>Puppet</a:t>
            </a:r>
            <a:endParaRPr lang="en-US" dirty="0"/>
          </a:p>
        </p:txBody>
      </p:sp>
      <p:sp>
        <p:nvSpPr>
          <p:cNvPr id="3" name="Subtitle 2"/>
          <p:cNvSpPr>
            <a:spLocks noGrp="1"/>
          </p:cNvSpPr>
          <p:nvPr>
            <p:ph type="subTitle" idx="1"/>
          </p:nvPr>
        </p:nvSpPr>
        <p:spPr/>
        <p:txBody>
          <a:bodyPr/>
          <a:lstStyle/>
          <a:p>
            <a:r>
              <a:rPr lang="en-US" dirty="0"/>
              <a:t>Custom Modules &amp; Using the Forge</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Structure</a:t>
            </a:r>
            <a:endParaRPr lang="en-US" dirty="0"/>
          </a:p>
        </p:txBody>
      </p:sp>
      <p:pic>
        <p:nvPicPr>
          <p:cNvPr id="5122" name="Picture 2" descr="https://lh6.googleusercontent.com/Ly1kZwpIWLuBoiwknQ_edN08YphzKXw6Y5TNKbzJ3LfiRKi0izq-G8HQiV6PSaklaJ_xtk8oFqlBAPTHJSDZUNYmTq1DCJ5rfIe_pVANlRVHQS--QZcZ9six7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37654" y="2091848"/>
            <a:ext cx="7387383" cy="373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85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Module Parameters</a:t>
            </a:r>
            <a:endParaRPr lang="en-US" sz="4000" dirty="0"/>
          </a:p>
        </p:txBody>
      </p:sp>
      <p:sp>
        <p:nvSpPr>
          <p:cNvPr id="3" name="Content Placeholder 2"/>
          <p:cNvSpPr>
            <a:spLocks noGrp="1"/>
          </p:cNvSpPr>
          <p:nvPr>
            <p:ph sz="half" idx="1"/>
          </p:nvPr>
        </p:nvSpPr>
        <p:spPr/>
        <p:txBody>
          <a:bodyPr>
            <a:normAutofit fontScale="62500" lnSpcReduction="20000"/>
          </a:bodyPr>
          <a:lstStyle/>
          <a:p>
            <a:r>
              <a:rPr lang="en-US" b="1" dirty="0" smtClean="0"/>
              <a:t>Parameters</a:t>
            </a:r>
            <a:r>
              <a:rPr lang="en-US" dirty="0" smtClean="0"/>
              <a:t> </a:t>
            </a:r>
            <a:r>
              <a:rPr lang="en-US" dirty="0"/>
              <a:t>form the public API of your </a:t>
            </a:r>
            <a:r>
              <a:rPr lang="en-US" b="1" dirty="0"/>
              <a:t>module</a:t>
            </a:r>
            <a:r>
              <a:rPr lang="en-US" dirty="0"/>
              <a:t>.  They are the most important interface you expose, and care should be taken to give a good balance to the number and variety of </a:t>
            </a:r>
            <a:r>
              <a:rPr lang="en-US" b="1" dirty="0"/>
              <a:t>parameters</a:t>
            </a:r>
            <a:r>
              <a:rPr lang="en-US" dirty="0"/>
              <a:t> so users can customize their interactions with the </a:t>
            </a:r>
            <a:r>
              <a:rPr lang="en-US" b="1" dirty="0"/>
              <a:t>module</a:t>
            </a:r>
            <a:r>
              <a:rPr lang="en-US" dirty="0" smtClean="0"/>
              <a:t>.</a:t>
            </a:r>
          </a:p>
          <a:p>
            <a:r>
              <a:rPr lang="en-US" dirty="0"/>
              <a:t>Naming consistency is imperative for community comprehension and assists in troubleshooting and collaborating on </a:t>
            </a:r>
            <a:r>
              <a:rPr lang="en-US" b="1" dirty="0"/>
              <a:t>module</a:t>
            </a:r>
            <a:r>
              <a:rPr lang="en-US" dirty="0"/>
              <a:t> development. </a:t>
            </a:r>
            <a:endParaRPr lang="en-US" dirty="0" smtClean="0"/>
          </a:p>
          <a:p>
            <a:r>
              <a:rPr lang="en-US" dirty="0" smtClean="0"/>
              <a:t>Best </a:t>
            </a:r>
            <a:r>
              <a:rPr lang="en-US" dirty="0"/>
              <a:t>practices recommend the pattern of `thing_property` for naming </a:t>
            </a:r>
            <a:r>
              <a:rPr lang="en-US" b="1" dirty="0"/>
              <a:t>parameters</a:t>
            </a:r>
            <a:r>
              <a:rPr lang="en-US" dirty="0" smtClean="0"/>
              <a:t>.</a:t>
            </a:r>
          </a:p>
          <a:p>
            <a:pPr lvl="1"/>
            <a:r>
              <a:rPr lang="en-US" dirty="0" smtClean="0">
                <a:hlinkClick r:id="rId3"/>
              </a:rPr>
              <a:t>Puppet Standard Module Initiative</a:t>
            </a:r>
            <a:endParaRPr lang="en-US" dirty="0" smtClean="0">
              <a:hlinkClick r:id="rId4"/>
            </a:endParaRPr>
          </a:p>
          <a:p>
            <a:pPr lvl="2"/>
            <a:r>
              <a:rPr lang="en-US" dirty="0" smtClean="0"/>
              <a:t>A </a:t>
            </a:r>
            <a:r>
              <a:rPr lang="en-US" dirty="0"/>
              <a:t>community driven effort to standardize on </a:t>
            </a:r>
            <a:r>
              <a:rPr lang="en-US" b="1" dirty="0" smtClean="0"/>
              <a:t>parameters</a:t>
            </a:r>
            <a:r>
              <a:rPr lang="en-US" dirty="0" smtClean="0"/>
              <a:t>.</a:t>
            </a:r>
            <a:endParaRPr lang="en-US" dirty="0"/>
          </a:p>
          <a:p>
            <a:r>
              <a:rPr lang="en-US" dirty="0" smtClean="0"/>
              <a:t>If </a:t>
            </a:r>
            <a:r>
              <a:rPr lang="en-US" dirty="0"/>
              <a:t>you want to maximize the usability of your </a:t>
            </a:r>
            <a:r>
              <a:rPr lang="en-US" b="1" dirty="0"/>
              <a:t>module</a:t>
            </a:r>
            <a:r>
              <a:rPr lang="en-US" dirty="0"/>
              <a:t> without requiring users to modify it, you have to make it more flexible through the addition of </a:t>
            </a:r>
            <a:r>
              <a:rPr lang="en-US" b="1" dirty="0"/>
              <a:t>parameters</a:t>
            </a:r>
            <a:r>
              <a:rPr lang="en-US" dirty="0"/>
              <a:t>. Adding </a:t>
            </a:r>
            <a:r>
              <a:rPr lang="en-US" b="1" dirty="0"/>
              <a:t>parameters</a:t>
            </a:r>
            <a:r>
              <a:rPr lang="en-US" dirty="0"/>
              <a:t> enables more customized use of your </a:t>
            </a:r>
            <a:r>
              <a:rPr lang="en-US" b="1" dirty="0"/>
              <a:t>module</a:t>
            </a:r>
            <a:r>
              <a:rPr lang="en-US" dirty="0" smtClean="0"/>
              <a:t>.</a:t>
            </a:r>
            <a:endParaRPr lang="en-US" dirty="0"/>
          </a:p>
        </p:txBody>
      </p:sp>
      <p:sp>
        <p:nvSpPr>
          <p:cNvPr id="4" name="Content Placeholder 3"/>
          <p:cNvSpPr>
            <a:spLocks noGrp="1"/>
          </p:cNvSpPr>
          <p:nvPr>
            <p:ph sz="half" idx="2"/>
          </p:nvPr>
        </p:nvSpPr>
        <p:spPr>
          <a:xfrm>
            <a:off x="6781799" y="1981200"/>
            <a:ext cx="4959485" cy="4480560"/>
          </a:xfrm>
          <a:solidFill>
            <a:schemeClr val="tx1"/>
          </a:solidFill>
        </p:spPr>
        <p:txBody>
          <a:bodyPr>
            <a:noAutofit/>
          </a:bodyPr>
          <a:lstStyle/>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class ntp::params {</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$config_template </a:t>
            </a:r>
            <a:r>
              <a:rPr lang="en-US" sz="1050" dirty="0" smtClean="0">
                <a:solidFill>
                  <a:srgbClr val="92D050"/>
                </a:solidFill>
                <a:latin typeface="Courier New" panose="02070309020205020404" pitchFamily="49" charset="0"/>
                <a:cs typeface="Courier New" panose="02070309020205020404" pitchFamily="49" charset="0"/>
              </a:rPr>
              <a:t>= </a:t>
            </a:r>
            <a:r>
              <a:rPr lang="en-US" sz="1050" dirty="0">
                <a:solidFill>
                  <a:srgbClr val="92D050"/>
                </a:solidFill>
                <a:latin typeface="Courier New" panose="02070309020205020404" pitchFamily="49" charset="0"/>
                <a:cs typeface="Courier New" panose="02070309020205020404" pitchFamily="49" charset="0"/>
              </a:rPr>
              <a:t>'ntp/ntp.conf.erb'</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$package_ensure  </a:t>
            </a:r>
            <a:r>
              <a:rPr lang="en-US" sz="1050" dirty="0" smtClean="0">
                <a:solidFill>
                  <a:srgbClr val="92D050"/>
                </a:solidFill>
                <a:latin typeface="Courier New" panose="02070309020205020404" pitchFamily="49" charset="0"/>
                <a:cs typeface="Courier New" panose="02070309020205020404" pitchFamily="49" charset="0"/>
              </a:rPr>
              <a:t>= </a:t>
            </a:r>
            <a:r>
              <a:rPr lang="en-US" sz="1050" dirty="0">
                <a:solidFill>
                  <a:srgbClr val="92D050"/>
                </a:solidFill>
                <a:latin typeface="Courier New" panose="02070309020205020404" pitchFamily="49" charset="0"/>
                <a:cs typeface="Courier New" panose="02070309020205020404" pitchFamily="49" charset="0"/>
              </a:rPr>
              <a:t>'present'</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$service_enable  </a:t>
            </a:r>
            <a:r>
              <a:rPr lang="en-US" sz="1050" dirty="0" smtClean="0">
                <a:solidFill>
                  <a:srgbClr val="92D050"/>
                </a:solidFill>
                <a:latin typeface="Courier New" panose="02070309020205020404" pitchFamily="49" charset="0"/>
                <a:cs typeface="Courier New" panose="02070309020205020404" pitchFamily="49" charset="0"/>
              </a:rPr>
              <a:t>= </a:t>
            </a:r>
            <a:r>
              <a:rPr lang="en-US" sz="1050" dirty="0">
                <a:solidFill>
                  <a:srgbClr val="92D050"/>
                </a:solidFill>
                <a:latin typeface="Courier New" panose="02070309020205020404" pitchFamily="49" charset="0"/>
                <a:cs typeface="Courier New" panose="02070309020205020404" pitchFamily="49" charset="0"/>
              </a:rPr>
              <a:t>true</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$service_ensure  </a:t>
            </a:r>
            <a:r>
              <a:rPr lang="en-US" sz="1050" dirty="0" smtClean="0">
                <a:solidFill>
                  <a:srgbClr val="92D050"/>
                </a:solidFill>
                <a:latin typeface="Courier New" panose="02070309020205020404" pitchFamily="49" charset="0"/>
                <a:cs typeface="Courier New" panose="02070309020205020404" pitchFamily="49" charset="0"/>
              </a:rPr>
              <a:t>= </a:t>
            </a:r>
            <a:r>
              <a:rPr lang="en-US" sz="1050" dirty="0">
                <a:solidFill>
                  <a:srgbClr val="92D050"/>
                </a:solidFill>
                <a:latin typeface="Courier New" panose="02070309020205020404" pitchFamily="49" charset="0"/>
                <a:cs typeface="Courier New" panose="02070309020205020404" pitchFamily="49" charset="0"/>
              </a:rPr>
              <a:t>'running'</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$service_manage </a:t>
            </a:r>
            <a:r>
              <a:rPr lang="en-US" sz="1050" dirty="0" smtClean="0">
                <a:solidFill>
                  <a:srgbClr val="92D050"/>
                </a:solidFill>
                <a:latin typeface="Courier New" panose="02070309020205020404" pitchFamily="49" charset="0"/>
                <a:cs typeface="Courier New" panose="02070309020205020404" pitchFamily="49" charset="0"/>
              </a:rPr>
              <a:t> = </a:t>
            </a:r>
            <a:r>
              <a:rPr lang="en-US" sz="1050" dirty="0">
                <a:solidFill>
                  <a:srgbClr val="92D050"/>
                </a:solidFill>
                <a:latin typeface="Courier New" panose="02070309020205020404" pitchFamily="49" charset="0"/>
                <a:cs typeface="Courier New" panose="02070309020205020404" pitchFamily="49" charset="0"/>
              </a:rPr>
              <a:t>true</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case $::osfamily {</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'RedHat': {</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a:t>
            </a:r>
            <a:r>
              <a:rPr lang="en-US" sz="1050" dirty="0" smtClean="0">
                <a:solidFill>
                  <a:srgbClr val="92D050"/>
                </a:solidFill>
                <a:latin typeface="Courier New" panose="02070309020205020404" pitchFamily="49" charset="0"/>
                <a:cs typeface="Courier New" panose="02070309020205020404" pitchFamily="49" charset="0"/>
              </a:rPr>
              <a:t>config       = </a:t>
            </a:r>
            <a:r>
              <a:rPr lang="en-US" sz="1050" dirty="0">
                <a:solidFill>
                  <a:srgbClr val="92D050"/>
                </a:solidFill>
                <a:latin typeface="Courier New" panose="02070309020205020404" pitchFamily="49" charset="0"/>
                <a:cs typeface="Courier New" panose="02070309020205020404" pitchFamily="49" charset="0"/>
              </a:rPr>
              <a:t>'/etc/ntp.conf'</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$driftfile </a:t>
            </a:r>
            <a:r>
              <a:rPr lang="en-US" sz="1050" dirty="0" smtClean="0">
                <a:solidFill>
                  <a:srgbClr val="92D050"/>
                </a:solidFill>
                <a:latin typeface="Courier New" panose="02070309020205020404" pitchFamily="49" charset="0"/>
                <a:cs typeface="Courier New" panose="02070309020205020404" pitchFamily="49" charset="0"/>
              </a:rPr>
              <a:t>   = </a:t>
            </a:r>
            <a:r>
              <a:rPr lang="en-US" sz="1050" dirty="0">
                <a:solidFill>
                  <a:srgbClr val="92D050"/>
                </a:solidFill>
                <a:latin typeface="Courier New" panose="02070309020205020404" pitchFamily="49" charset="0"/>
                <a:cs typeface="Courier New" panose="02070309020205020404" pitchFamily="49" charset="0"/>
              </a:rPr>
              <a:t>'/var/lib/ntp/drift'</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$keys_file </a:t>
            </a:r>
            <a:r>
              <a:rPr lang="en-US" sz="1050" dirty="0" smtClean="0">
                <a:solidFill>
                  <a:srgbClr val="92D050"/>
                </a:solidFill>
                <a:latin typeface="Courier New" panose="02070309020205020404" pitchFamily="49" charset="0"/>
                <a:cs typeface="Courier New" panose="02070309020205020404" pitchFamily="49" charset="0"/>
              </a:rPr>
              <a:t>   = </a:t>
            </a:r>
            <a:r>
              <a:rPr lang="en-US" sz="1050" dirty="0">
                <a:solidFill>
                  <a:srgbClr val="92D050"/>
                </a:solidFill>
                <a:latin typeface="Courier New" panose="02070309020205020404" pitchFamily="49" charset="0"/>
                <a:cs typeface="Courier New" panose="02070309020205020404" pitchFamily="49" charset="0"/>
              </a:rPr>
              <a:t>'/etc/ntp/keys'</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$package_name </a:t>
            </a:r>
            <a:r>
              <a:rPr lang="en-US" sz="1050" dirty="0" smtClean="0">
                <a:solidFill>
                  <a:srgbClr val="92D050"/>
                </a:solidFill>
                <a:latin typeface="Courier New" panose="02070309020205020404" pitchFamily="49" charset="0"/>
                <a:cs typeface="Courier New" panose="02070309020205020404" pitchFamily="49" charset="0"/>
              </a:rPr>
              <a:t>= </a:t>
            </a:r>
            <a:r>
              <a:rPr lang="en-US" sz="1050" dirty="0">
                <a:solidFill>
                  <a:srgbClr val="92D050"/>
                </a:solidFill>
                <a:latin typeface="Courier New" panose="02070309020205020404" pitchFamily="49" charset="0"/>
                <a:cs typeface="Courier New" panose="02070309020205020404" pitchFamily="49" charset="0"/>
              </a:rPr>
              <a:t>[ 'ntp' ]</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$service_name </a:t>
            </a:r>
            <a:r>
              <a:rPr lang="en-US" sz="1050" dirty="0" smtClean="0">
                <a:solidFill>
                  <a:srgbClr val="92D050"/>
                </a:solidFill>
                <a:latin typeface="Courier New" panose="02070309020205020404" pitchFamily="49" charset="0"/>
                <a:cs typeface="Courier New" panose="02070309020205020404" pitchFamily="49" charset="0"/>
              </a:rPr>
              <a:t>= </a:t>
            </a:r>
            <a:r>
              <a:rPr lang="en-US" sz="1050" dirty="0">
                <a:solidFill>
                  <a:srgbClr val="92D050"/>
                </a:solidFill>
                <a:latin typeface="Courier New" panose="02070309020205020404" pitchFamily="49" charset="0"/>
                <a:cs typeface="Courier New" panose="02070309020205020404" pitchFamily="49" charset="0"/>
              </a:rPr>
              <a:t>'ntpd'</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$servers      </a:t>
            </a:r>
            <a:r>
              <a:rPr lang="en-US" sz="1050" dirty="0" smtClean="0">
                <a:solidFill>
                  <a:srgbClr val="92D050"/>
                </a:solidFill>
                <a:latin typeface="Courier New" panose="02070309020205020404" pitchFamily="49" charset="0"/>
                <a:cs typeface="Courier New" panose="02070309020205020404" pitchFamily="49" charset="0"/>
              </a:rPr>
              <a:t>= </a:t>
            </a:r>
            <a:r>
              <a:rPr lang="en-US" sz="1050" dirty="0">
                <a:solidFill>
                  <a:srgbClr val="92D050"/>
                </a:solidFill>
                <a:latin typeface="Courier New" panose="02070309020205020404" pitchFamily="49" charset="0"/>
                <a:cs typeface="Courier New" panose="02070309020205020404" pitchFamily="49" charset="0"/>
              </a:rPr>
              <a:t>[</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'0.centos.pool.ntp.org',</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'1.centos.pool.ntp.org',</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'2.centos.pool.ntp.org',</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default: {</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fail("The ${module_name} </a:t>
            </a:r>
            <a:r>
              <a:rPr lang="en-US" sz="1050" dirty="0" smtClean="0">
                <a:solidFill>
                  <a:srgbClr val="92D050"/>
                </a:solidFill>
                <a:latin typeface="Courier New" panose="02070309020205020404" pitchFamily="49" charset="0"/>
                <a:cs typeface="Courier New" panose="02070309020205020404" pitchFamily="49" charset="0"/>
              </a:rPr>
              <a:t>is </a:t>
            </a:r>
            <a:r>
              <a:rPr lang="en-US" sz="1050" dirty="0">
                <a:solidFill>
                  <a:srgbClr val="92D050"/>
                </a:solidFill>
                <a:latin typeface="Courier New" panose="02070309020205020404" pitchFamily="49" charset="0"/>
                <a:cs typeface="Courier New" panose="02070309020205020404" pitchFamily="49" charset="0"/>
              </a:rPr>
              <a:t>not supported on an ${::osfamily} based </a:t>
            </a:r>
            <a:r>
              <a:rPr lang="en-US" sz="1050" dirty="0" smtClean="0">
                <a:solidFill>
                  <a:srgbClr val="92D050"/>
                </a:solidFill>
                <a:latin typeface="Courier New" panose="02070309020205020404" pitchFamily="49" charset="0"/>
                <a:cs typeface="Courier New" panose="02070309020205020404" pitchFamily="49" charset="0"/>
              </a:rPr>
              <a:t>system</a:t>
            </a:r>
            <a:r>
              <a:rPr lang="en-US" sz="1050" dirty="0">
                <a:solidFill>
                  <a:srgbClr val="92D050"/>
                </a:solidFill>
                <a:latin typeface="Courier New" panose="02070309020205020404" pitchFamily="49" charset="0"/>
                <a:cs typeface="Courier New" panose="02070309020205020404" pitchFamily="49" charset="0"/>
              </a:rPr>
              <a:t>.")</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  }</a:t>
            </a:r>
          </a:p>
          <a:p>
            <a:pPr marL="0" indent="0">
              <a:lnSpc>
                <a:spcPct val="100000"/>
              </a:lnSpc>
              <a:spcBef>
                <a:spcPts val="0"/>
              </a:spcBef>
              <a:buSzTx/>
              <a:buNone/>
            </a:pPr>
            <a:r>
              <a:rPr lang="en-US" sz="1050" dirty="0">
                <a:solidFill>
                  <a:srgbClr val="92D05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1231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36755"/>
            <a:ext cx="9372600" cy="1295400"/>
          </a:xfrm>
        </p:spPr>
        <p:txBody>
          <a:bodyPr/>
          <a:lstStyle/>
          <a:p>
            <a:r>
              <a:rPr lang="en-US" dirty="0" smtClean="0"/>
              <a:t>Puppet Dynamic Data</a:t>
            </a:r>
            <a:endParaRPr lang="en-US" dirty="0"/>
          </a:p>
        </p:txBody>
      </p:sp>
      <p:sp>
        <p:nvSpPr>
          <p:cNvPr id="14" name="Text Placeholder 13"/>
          <p:cNvSpPr>
            <a:spLocks noGrp="1"/>
          </p:cNvSpPr>
          <p:nvPr>
            <p:ph type="body" idx="1"/>
          </p:nvPr>
        </p:nvSpPr>
        <p:spPr/>
        <p:txBody>
          <a:bodyPr/>
          <a:lstStyle/>
          <a:p>
            <a:r>
              <a:rPr lang="en-US" dirty="0" smtClean="0"/>
              <a:t>Params.pp</a:t>
            </a:r>
            <a:endParaRPr lang="en-US" dirty="0"/>
          </a:p>
        </p:txBody>
      </p:sp>
      <p:sp>
        <p:nvSpPr>
          <p:cNvPr id="15" name="Text Placeholder 14"/>
          <p:cNvSpPr>
            <a:spLocks noGrp="1"/>
          </p:cNvSpPr>
          <p:nvPr>
            <p:ph type="body" sz="quarter" idx="3"/>
          </p:nvPr>
        </p:nvSpPr>
        <p:spPr>
          <a:xfrm>
            <a:off x="6781800" y="1844338"/>
            <a:ext cx="4572000" cy="830487"/>
          </a:xfrm>
        </p:spPr>
        <p:txBody>
          <a:bodyPr>
            <a:normAutofit/>
          </a:bodyPr>
          <a:lstStyle/>
          <a:p>
            <a:r>
              <a:rPr lang="en-US" dirty="0" smtClean="0"/>
              <a:t>Hiera (</a:t>
            </a:r>
            <a:r>
              <a:rPr lang="en-US" sz="1900" dirty="0" smtClean="0"/>
              <a:t>./data/operatingsystem/RedHat.yaml</a:t>
            </a:r>
            <a:r>
              <a:rPr lang="en-US" dirty="0" smtClean="0"/>
              <a:t>)</a:t>
            </a:r>
            <a:endParaRPr lang="en-US" dirty="0"/>
          </a:p>
        </p:txBody>
      </p:sp>
      <p:sp>
        <p:nvSpPr>
          <p:cNvPr id="16" name="Content Placeholder 15"/>
          <p:cNvSpPr>
            <a:spLocks noGrp="1"/>
          </p:cNvSpPr>
          <p:nvPr>
            <p:ph sz="quarter" idx="4"/>
          </p:nvPr>
        </p:nvSpPr>
        <p:spPr>
          <a:xfrm>
            <a:off x="6869351" y="2674825"/>
            <a:ext cx="3974239" cy="3628699"/>
          </a:xfrm>
          <a:solidFill>
            <a:schemeClr val="tx1"/>
          </a:solidFill>
        </p:spPr>
        <p:txBody>
          <a:bodyPr>
            <a:normAutofit/>
          </a:bodyPr>
          <a:lstStyle/>
          <a:p>
            <a:pPr marL="0" lvl="0" indent="0">
              <a:lnSpc>
                <a:spcPct val="100000"/>
              </a:lnSpc>
              <a:spcBef>
                <a:spcPts val="0"/>
              </a:spcBef>
              <a:buSzTx/>
              <a:buNone/>
            </a:pPr>
            <a:r>
              <a:rPr lang="en-US" sz="1100" dirty="0" smtClean="0">
                <a:solidFill>
                  <a:srgbClr val="92D050"/>
                </a:solidFill>
              </a:rPr>
              <a:t>ntp::config_template: 'ntp/ntp.conf.erb</a:t>
            </a:r>
            <a:r>
              <a:rPr lang="en-US" sz="1100" dirty="0">
                <a:solidFill>
                  <a:srgbClr val="92D050"/>
                </a:solidFill>
              </a:rPr>
              <a:t>'</a:t>
            </a:r>
          </a:p>
          <a:p>
            <a:pPr marL="0" lvl="0" indent="0">
              <a:lnSpc>
                <a:spcPct val="100000"/>
              </a:lnSpc>
              <a:spcBef>
                <a:spcPts val="0"/>
              </a:spcBef>
              <a:buSzTx/>
              <a:buNone/>
            </a:pPr>
            <a:r>
              <a:rPr lang="en-US" sz="1100" dirty="0" smtClean="0">
                <a:solidFill>
                  <a:srgbClr val="92D050"/>
                </a:solidFill>
              </a:rPr>
              <a:t>ntp::package_ensure: 'present</a:t>
            </a:r>
            <a:r>
              <a:rPr lang="en-US" sz="1100" dirty="0">
                <a:solidFill>
                  <a:srgbClr val="92D050"/>
                </a:solidFill>
              </a:rPr>
              <a:t>'</a:t>
            </a:r>
          </a:p>
          <a:p>
            <a:pPr marL="0" lvl="0" indent="0">
              <a:lnSpc>
                <a:spcPct val="100000"/>
              </a:lnSpc>
              <a:spcBef>
                <a:spcPts val="0"/>
              </a:spcBef>
              <a:buSzTx/>
              <a:buNone/>
            </a:pPr>
            <a:r>
              <a:rPr lang="en-US" sz="1100" dirty="0" smtClean="0">
                <a:solidFill>
                  <a:srgbClr val="92D050"/>
                </a:solidFill>
              </a:rPr>
              <a:t>ntp::service_enable:     </a:t>
            </a:r>
            <a:r>
              <a:rPr lang="en-US" sz="1100" dirty="0">
                <a:solidFill>
                  <a:srgbClr val="92D050"/>
                </a:solidFill>
              </a:rPr>
              <a:t>= true</a:t>
            </a:r>
          </a:p>
          <a:p>
            <a:pPr marL="0" lvl="0" indent="0">
              <a:lnSpc>
                <a:spcPct val="100000"/>
              </a:lnSpc>
              <a:spcBef>
                <a:spcPts val="0"/>
              </a:spcBef>
              <a:buSzTx/>
              <a:buNone/>
            </a:pPr>
            <a:r>
              <a:rPr lang="en-US" sz="1100" dirty="0" smtClean="0">
                <a:solidFill>
                  <a:srgbClr val="92D050"/>
                </a:solidFill>
              </a:rPr>
              <a:t>ntp::service_ensure:     </a:t>
            </a:r>
            <a:r>
              <a:rPr lang="en-US" sz="1100" dirty="0">
                <a:solidFill>
                  <a:srgbClr val="92D050"/>
                </a:solidFill>
              </a:rPr>
              <a:t>= 'running'</a:t>
            </a:r>
          </a:p>
          <a:p>
            <a:pPr marL="0" lvl="0" indent="0">
              <a:lnSpc>
                <a:spcPct val="100000"/>
              </a:lnSpc>
              <a:spcBef>
                <a:spcPts val="0"/>
              </a:spcBef>
              <a:buSzTx/>
              <a:buNone/>
            </a:pPr>
            <a:r>
              <a:rPr lang="en-US" sz="1100" dirty="0" smtClean="0">
                <a:solidFill>
                  <a:srgbClr val="92D050"/>
                </a:solidFill>
              </a:rPr>
              <a:t>ntp::service_manage:   </a:t>
            </a:r>
            <a:r>
              <a:rPr lang="en-US" sz="1100" dirty="0">
                <a:solidFill>
                  <a:srgbClr val="92D050"/>
                </a:solidFill>
              </a:rPr>
              <a:t>= true</a:t>
            </a:r>
          </a:p>
          <a:p>
            <a:pPr marL="0" lvl="0" indent="0">
              <a:lnSpc>
                <a:spcPct val="100000"/>
              </a:lnSpc>
              <a:spcBef>
                <a:spcPts val="0"/>
              </a:spcBef>
              <a:buSzTx/>
              <a:buNone/>
            </a:pPr>
            <a:r>
              <a:rPr lang="en-US" sz="1100" dirty="0" smtClean="0">
                <a:solidFill>
                  <a:srgbClr val="92D050"/>
                </a:solidFill>
              </a:rPr>
              <a:t>ntp::config: </a:t>
            </a:r>
            <a:r>
              <a:rPr lang="en-US" sz="1100" dirty="0">
                <a:solidFill>
                  <a:srgbClr val="92D050"/>
                </a:solidFill>
              </a:rPr>
              <a:t>'/etc/ntp.conf'</a:t>
            </a:r>
          </a:p>
          <a:p>
            <a:pPr marL="0" lvl="0" indent="0">
              <a:lnSpc>
                <a:spcPct val="100000"/>
              </a:lnSpc>
              <a:spcBef>
                <a:spcPts val="0"/>
              </a:spcBef>
              <a:buSzTx/>
              <a:buNone/>
            </a:pPr>
            <a:r>
              <a:rPr lang="en-US" sz="1100" dirty="0">
                <a:solidFill>
                  <a:srgbClr val="92D050"/>
                </a:solidFill>
              </a:rPr>
              <a:t>ntp</a:t>
            </a:r>
            <a:r>
              <a:rPr lang="en-US" sz="1100" dirty="0" smtClean="0">
                <a:solidFill>
                  <a:srgbClr val="92D050"/>
                </a:solidFill>
              </a:rPr>
              <a:t>::driftfile: </a:t>
            </a:r>
            <a:r>
              <a:rPr lang="en-US" sz="1100" dirty="0">
                <a:solidFill>
                  <a:srgbClr val="92D050"/>
                </a:solidFill>
              </a:rPr>
              <a:t>'/var/lib/ntp/drift'</a:t>
            </a:r>
          </a:p>
          <a:p>
            <a:pPr marL="0" lvl="0" indent="0">
              <a:lnSpc>
                <a:spcPct val="100000"/>
              </a:lnSpc>
              <a:spcBef>
                <a:spcPts val="0"/>
              </a:spcBef>
              <a:buSzTx/>
              <a:buNone/>
            </a:pPr>
            <a:r>
              <a:rPr lang="en-US" sz="1100" dirty="0">
                <a:solidFill>
                  <a:srgbClr val="92D050"/>
                </a:solidFill>
              </a:rPr>
              <a:t>ntp</a:t>
            </a:r>
            <a:r>
              <a:rPr lang="en-US" sz="1100" dirty="0" smtClean="0">
                <a:solidFill>
                  <a:srgbClr val="92D050"/>
                </a:solidFill>
              </a:rPr>
              <a:t>::keys_file: </a:t>
            </a:r>
            <a:r>
              <a:rPr lang="en-US" sz="1100" dirty="0">
                <a:solidFill>
                  <a:srgbClr val="92D050"/>
                </a:solidFill>
              </a:rPr>
              <a:t>'/etc/ntp/keys'</a:t>
            </a:r>
          </a:p>
          <a:p>
            <a:pPr marL="0" lvl="0" indent="0">
              <a:lnSpc>
                <a:spcPct val="100000"/>
              </a:lnSpc>
              <a:spcBef>
                <a:spcPts val="0"/>
              </a:spcBef>
              <a:buSzTx/>
              <a:buNone/>
            </a:pPr>
            <a:r>
              <a:rPr lang="en-US" sz="1100" dirty="0">
                <a:solidFill>
                  <a:srgbClr val="92D050"/>
                </a:solidFill>
              </a:rPr>
              <a:t>ntp</a:t>
            </a:r>
            <a:r>
              <a:rPr lang="en-US" sz="1100" dirty="0" smtClean="0">
                <a:solidFill>
                  <a:srgbClr val="92D050"/>
                </a:solidFill>
              </a:rPr>
              <a:t>::package_name: </a:t>
            </a:r>
            <a:r>
              <a:rPr lang="en-US" sz="1100" dirty="0">
                <a:solidFill>
                  <a:srgbClr val="92D050"/>
                </a:solidFill>
              </a:rPr>
              <a:t>[ 'ntp' ]</a:t>
            </a:r>
          </a:p>
          <a:p>
            <a:pPr marL="0" lvl="0" indent="0">
              <a:lnSpc>
                <a:spcPct val="100000"/>
              </a:lnSpc>
              <a:spcBef>
                <a:spcPts val="0"/>
              </a:spcBef>
              <a:buSzTx/>
              <a:buNone/>
            </a:pPr>
            <a:r>
              <a:rPr lang="en-US" sz="1100" dirty="0">
                <a:solidFill>
                  <a:srgbClr val="92D050"/>
                </a:solidFill>
              </a:rPr>
              <a:t>ntp</a:t>
            </a:r>
            <a:r>
              <a:rPr lang="en-US" sz="1100" dirty="0" smtClean="0">
                <a:solidFill>
                  <a:srgbClr val="92D050"/>
                </a:solidFill>
              </a:rPr>
              <a:t>::service_name: </a:t>
            </a:r>
            <a:r>
              <a:rPr lang="en-US" sz="1100" dirty="0">
                <a:solidFill>
                  <a:srgbClr val="92D050"/>
                </a:solidFill>
              </a:rPr>
              <a:t>'ntpd'</a:t>
            </a:r>
          </a:p>
          <a:p>
            <a:pPr marL="0" lvl="0" indent="0">
              <a:lnSpc>
                <a:spcPct val="100000"/>
              </a:lnSpc>
              <a:spcBef>
                <a:spcPts val="0"/>
              </a:spcBef>
              <a:buSzTx/>
              <a:buNone/>
            </a:pPr>
            <a:r>
              <a:rPr lang="en-US" sz="1100" dirty="0">
                <a:solidFill>
                  <a:srgbClr val="92D050"/>
                </a:solidFill>
              </a:rPr>
              <a:t>ntp</a:t>
            </a:r>
            <a:r>
              <a:rPr lang="en-US" sz="1100" dirty="0" smtClean="0">
                <a:solidFill>
                  <a:srgbClr val="92D050"/>
                </a:solidFill>
              </a:rPr>
              <a:t>::servers: </a:t>
            </a:r>
            <a:r>
              <a:rPr lang="en-US" sz="1100" dirty="0">
                <a:solidFill>
                  <a:srgbClr val="92D050"/>
                </a:solidFill>
              </a:rPr>
              <a:t>[</a:t>
            </a:r>
          </a:p>
          <a:p>
            <a:pPr marL="0" lvl="0" indent="0">
              <a:lnSpc>
                <a:spcPct val="100000"/>
              </a:lnSpc>
              <a:spcBef>
                <a:spcPts val="0"/>
              </a:spcBef>
              <a:buSzTx/>
              <a:buNone/>
            </a:pPr>
            <a:r>
              <a:rPr lang="en-US" sz="1100" dirty="0" smtClean="0">
                <a:solidFill>
                  <a:srgbClr val="92D050"/>
                </a:solidFill>
              </a:rPr>
              <a:t>  '0.centos.pool.ntp.org</a:t>
            </a:r>
            <a:r>
              <a:rPr lang="en-US" sz="1100" dirty="0">
                <a:solidFill>
                  <a:srgbClr val="92D050"/>
                </a:solidFill>
              </a:rPr>
              <a:t>',</a:t>
            </a:r>
          </a:p>
          <a:p>
            <a:pPr marL="0" lvl="0" indent="0">
              <a:lnSpc>
                <a:spcPct val="100000"/>
              </a:lnSpc>
              <a:spcBef>
                <a:spcPts val="0"/>
              </a:spcBef>
              <a:buSzTx/>
              <a:buNone/>
            </a:pPr>
            <a:r>
              <a:rPr lang="en-US" sz="1100" dirty="0" smtClean="0">
                <a:solidFill>
                  <a:srgbClr val="92D050"/>
                </a:solidFill>
              </a:rPr>
              <a:t>  '1.centos.pool.ntp.org</a:t>
            </a:r>
            <a:r>
              <a:rPr lang="en-US" sz="1100" dirty="0">
                <a:solidFill>
                  <a:srgbClr val="92D050"/>
                </a:solidFill>
              </a:rPr>
              <a:t>',</a:t>
            </a:r>
          </a:p>
          <a:p>
            <a:pPr marL="0" lvl="0" indent="0">
              <a:lnSpc>
                <a:spcPct val="100000"/>
              </a:lnSpc>
              <a:spcBef>
                <a:spcPts val="0"/>
              </a:spcBef>
              <a:buSzTx/>
              <a:buNone/>
            </a:pPr>
            <a:r>
              <a:rPr lang="en-US" sz="1100" dirty="0" smtClean="0">
                <a:solidFill>
                  <a:srgbClr val="92D050"/>
                </a:solidFill>
              </a:rPr>
              <a:t>  '2.centos.pool.ntp.org',</a:t>
            </a:r>
          </a:p>
          <a:p>
            <a:pPr marL="0" lvl="0" indent="0">
              <a:lnSpc>
                <a:spcPct val="100000"/>
              </a:lnSpc>
              <a:spcBef>
                <a:spcPts val="0"/>
              </a:spcBef>
              <a:buSzTx/>
              <a:buNone/>
            </a:pPr>
            <a:r>
              <a:rPr lang="en-US" sz="1100" dirty="0" smtClean="0">
                <a:solidFill>
                  <a:srgbClr val="92D050"/>
                </a:solidFill>
              </a:rPr>
              <a:t>]</a:t>
            </a:r>
            <a:endParaRPr lang="en-US" sz="1100" dirty="0">
              <a:solidFill>
                <a:srgbClr val="92D050"/>
              </a:solidFill>
            </a:endParaRPr>
          </a:p>
        </p:txBody>
      </p:sp>
      <p:sp>
        <p:nvSpPr>
          <p:cNvPr id="10" name="Rectangle 9"/>
          <p:cNvSpPr/>
          <p:nvPr/>
        </p:nvSpPr>
        <p:spPr>
          <a:xfrm>
            <a:off x="3048000" y="1166843"/>
            <a:ext cx="6096000" cy="276999"/>
          </a:xfrm>
          <a:prstGeom prst="rect">
            <a:avLst/>
          </a:prstGeom>
        </p:spPr>
        <p:txBody>
          <a:bodyPr>
            <a:spAutoFit/>
          </a:bodyPr>
          <a:lstStyle/>
          <a:p>
            <a:pPr lvl="0"/>
            <a:endParaRPr lang="en-US" sz="1200" dirty="0">
              <a:solidFill>
                <a:srgbClr val="404040"/>
              </a:solidFill>
            </a:endParaRPr>
          </a:p>
        </p:txBody>
      </p:sp>
      <p:sp>
        <p:nvSpPr>
          <p:cNvPr id="18" name="Content Placeholder 15"/>
          <p:cNvSpPr txBox="1">
            <a:spLocks/>
          </p:cNvSpPr>
          <p:nvPr/>
        </p:nvSpPr>
        <p:spPr>
          <a:xfrm>
            <a:off x="2107369" y="2662336"/>
            <a:ext cx="3700044" cy="3641188"/>
          </a:xfrm>
          <a:prstGeom prst="rect">
            <a:avLst/>
          </a:prstGeom>
          <a:solidFill>
            <a:schemeClr val="tx1"/>
          </a:solidFill>
        </p:spPr>
        <p:txBody>
          <a:bodyPr vert="horz" lIns="91440" tIns="45720" rIns="91440" bIns="45720" rtlCol="0">
            <a:normAutofit fontScale="62500" lnSpcReduction="2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lnSpc>
                <a:spcPct val="100000"/>
              </a:lnSpc>
              <a:spcBef>
                <a:spcPts val="0"/>
              </a:spcBef>
              <a:buSzTx/>
              <a:buFont typeface="Arial" pitchFamily="34" charset="0"/>
              <a:buNone/>
            </a:pPr>
            <a:r>
              <a:rPr lang="en-US" sz="1800" dirty="0" smtClean="0">
                <a:solidFill>
                  <a:srgbClr val="92D050"/>
                </a:solidFill>
              </a:rPr>
              <a:t>class ntp::params {</a:t>
            </a:r>
          </a:p>
          <a:p>
            <a:pPr marL="0" indent="0">
              <a:lnSpc>
                <a:spcPct val="100000"/>
              </a:lnSpc>
              <a:spcBef>
                <a:spcPts val="0"/>
              </a:spcBef>
              <a:buSzTx/>
              <a:buFont typeface="Arial" pitchFamily="34" charset="0"/>
              <a:buNone/>
            </a:pPr>
            <a:r>
              <a:rPr lang="en-US" sz="1800" dirty="0" smtClean="0">
                <a:solidFill>
                  <a:srgbClr val="92D050"/>
                </a:solidFill>
              </a:rPr>
              <a:t>  $config_template   = 'ntp/ntp.conf.erb'</a:t>
            </a:r>
          </a:p>
          <a:p>
            <a:pPr marL="0" indent="0">
              <a:lnSpc>
                <a:spcPct val="100000"/>
              </a:lnSpc>
              <a:spcBef>
                <a:spcPts val="0"/>
              </a:spcBef>
              <a:buSzTx/>
              <a:buFont typeface="Arial" pitchFamily="34" charset="0"/>
              <a:buNone/>
            </a:pPr>
            <a:r>
              <a:rPr lang="en-US" sz="1800" dirty="0" smtClean="0">
                <a:solidFill>
                  <a:srgbClr val="92D050"/>
                </a:solidFill>
              </a:rPr>
              <a:t>  $package_ensure   = 'present'</a:t>
            </a:r>
          </a:p>
          <a:p>
            <a:pPr marL="0" indent="0">
              <a:lnSpc>
                <a:spcPct val="100000"/>
              </a:lnSpc>
              <a:spcBef>
                <a:spcPts val="0"/>
              </a:spcBef>
              <a:buSzTx/>
              <a:buFont typeface="Arial" pitchFamily="34" charset="0"/>
              <a:buNone/>
            </a:pPr>
            <a:r>
              <a:rPr lang="en-US" sz="1800" dirty="0" smtClean="0">
                <a:solidFill>
                  <a:srgbClr val="92D050"/>
                </a:solidFill>
              </a:rPr>
              <a:t>  $service_enable     = true</a:t>
            </a:r>
          </a:p>
          <a:p>
            <a:pPr marL="0" indent="0">
              <a:lnSpc>
                <a:spcPct val="100000"/>
              </a:lnSpc>
              <a:spcBef>
                <a:spcPts val="0"/>
              </a:spcBef>
              <a:buSzTx/>
              <a:buFont typeface="Arial" pitchFamily="34" charset="0"/>
              <a:buNone/>
            </a:pPr>
            <a:r>
              <a:rPr lang="en-US" sz="1800" dirty="0" smtClean="0">
                <a:solidFill>
                  <a:srgbClr val="92D050"/>
                </a:solidFill>
              </a:rPr>
              <a:t>  $service_ensure     = 'running'</a:t>
            </a:r>
          </a:p>
          <a:p>
            <a:pPr marL="0" indent="0">
              <a:lnSpc>
                <a:spcPct val="100000"/>
              </a:lnSpc>
              <a:spcBef>
                <a:spcPts val="0"/>
              </a:spcBef>
              <a:buSzTx/>
              <a:buFont typeface="Arial" pitchFamily="34" charset="0"/>
              <a:buNone/>
            </a:pPr>
            <a:r>
              <a:rPr lang="en-US" sz="1800" dirty="0" smtClean="0">
                <a:solidFill>
                  <a:srgbClr val="92D050"/>
                </a:solidFill>
              </a:rPr>
              <a:t>  $service_manage   = true</a:t>
            </a:r>
          </a:p>
          <a:p>
            <a:pPr marL="0" indent="0">
              <a:lnSpc>
                <a:spcPct val="100000"/>
              </a:lnSpc>
              <a:spcBef>
                <a:spcPts val="0"/>
              </a:spcBef>
              <a:buSzTx/>
              <a:buFont typeface="Arial" pitchFamily="34" charset="0"/>
              <a:buNone/>
            </a:pPr>
            <a:r>
              <a:rPr lang="en-US" sz="1800" dirty="0" smtClean="0">
                <a:solidFill>
                  <a:srgbClr val="92D050"/>
                </a:solidFill>
              </a:rPr>
              <a:t>  </a:t>
            </a:r>
          </a:p>
          <a:p>
            <a:pPr marL="0" indent="0">
              <a:lnSpc>
                <a:spcPct val="100000"/>
              </a:lnSpc>
              <a:spcBef>
                <a:spcPts val="0"/>
              </a:spcBef>
              <a:buSzTx/>
              <a:buFont typeface="Arial" pitchFamily="34" charset="0"/>
              <a:buNone/>
            </a:pPr>
            <a:r>
              <a:rPr lang="en-US" sz="1800" dirty="0" smtClean="0">
                <a:solidFill>
                  <a:srgbClr val="92D050"/>
                </a:solidFill>
              </a:rPr>
              <a:t>  case $::osfamily {</a:t>
            </a:r>
          </a:p>
          <a:p>
            <a:pPr marL="0" indent="0">
              <a:lnSpc>
                <a:spcPct val="100000"/>
              </a:lnSpc>
              <a:spcBef>
                <a:spcPts val="0"/>
              </a:spcBef>
              <a:buSzTx/>
              <a:buFont typeface="Arial" pitchFamily="34" charset="0"/>
              <a:buNone/>
            </a:pPr>
            <a:r>
              <a:rPr lang="en-US" sz="1800" dirty="0" smtClean="0">
                <a:solidFill>
                  <a:srgbClr val="92D050"/>
                </a:solidFill>
              </a:rPr>
              <a:t>    'RedHat': {</a:t>
            </a:r>
          </a:p>
          <a:p>
            <a:pPr marL="0" indent="0">
              <a:lnSpc>
                <a:spcPct val="100000"/>
              </a:lnSpc>
              <a:spcBef>
                <a:spcPts val="0"/>
              </a:spcBef>
              <a:buSzTx/>
              <a:buFont typeface="Arial" pitchFamily="34" charset="0"/>
              <a:buNone/>
            </a:pPr>
            <a:r>
              <a:rPr lang="en-US" sz="1800" dirty="0" smtClean="0">
                <a:solidFill>
                  <a:srgbClr val="92D050"/>
                </a:solidFill>
              </a:rPr>
              <a:t>      $config                  = '/etc/ntp.conf'</a:t>
            </a:r>
          </a:p>
          <a:p>
            <a:pPr marL="0" indent="0">
              <a:lnSpc>
                <a:spcPct val="100000"/>
              </a:lnSpc>
              <a:spcBef>
                <a:spcPts val="0"/>
              </a:spcBef>
              <a:buSzTx/>
              <a:buFont typeface="Arial" pitchFamily="34" charset="0"/>
              <a:buNone/>
            </a:pPr>
            <a:r>
              <a:rPr lang="en-US" sz="1800" dirty="0" smtClean="0">
                <a:solidFill>
                  <a:srgbClr val="92D050"/>
                </a:solidFill>
              </a:rPr>
              <a:t>      $driftfile                = '/var/lib/ntp/drift'</a:t>
            </a:r>
          </a:p>
          <a:p>
            <a:pPr marL="0" indent="0">
              <a:lnSpc>
                <a:spcPct val="100000"/>
              </a:lnSpc>
              <a:spcBef>
                <a:spcPts val="0"/>
              </a:spcBef>
              <a:buSzTx/>
              <a:buFont typeface="Arial" pitchFamily="34" charset="0"/>
              <a:buNone/>
            </a:pPr>
            <a:r>
              <a:rPr lang="en-US" sz="1800" dirty="0" smtClean="0">
                <a:solidFill>
                  <a:srgbClr val="92D050"/>
                </a:solidFill>
              </a:rPr>
              <a:t>      $keys_file              = '/etc/ntp/keys'</a:t>
            </a:r>
          </a:p>
          <a:p>
            <a:pPr marL="0" indent="0">
              <a:lnSpc>
                <a:spcPct val="100000"/>
              </a:lnSpc>
              <a:spcBef>
                <a:spcPts val="0"/>
              </a:spcBef>
              <a:buSzTx/>
              <a:buFont typeface="Arial" pitchFamily="34" charset="0"/>
              <a:buNone/>
            </a:pPr>
            <a:r>
              <a:rPr lang="en-US" sz="1800" dirty="0" smtClean="0">
                <a:solidFill>
                  <a:srgbClr val="92D050"/>
                </a:solidFill>
              </a:rPr>
              <a:t>      $package_name   = [ 'ntp' ]</a:t>
            </a:r>
          </a:p>
          <a:p>
            <a:pPr marL="0" indent="0">
              <a:lnSpc>
                <a:spcPct val="100000"/>
              </a:lnSpc>
              <a:spcBef>
                <a:spcPts val="0"/>
              </a:spcBef>
              <a:buSzTx/>
              <a:buFont typeface="Arial" pitchFamily="34" charset="0"/>
              <a:buNone/>
            </a:pPr>
            <a:r>
              <a:rPr lang="en-US" sz="1800" dirty="0" smtClean="0">
                <a:solidFill>
                  <a:srgbClr val="92D050"/>
                </a:solidFill>
              </a:rPr>
              <a:t>      $service_name     = 'ntpd'</a:t>
            </a:r>
          </a:p>
          <a:p>
            <a:pPr marL="0" indent="0">
              <a:lnSpc>
                <a:spcPct val="100000"/>
              </a:lnSpc>
              <a:spcBef>
                <a:spcPts val="0"/>
              </a:spcBef>
              <a:buSzTx/>
              <a:buFont typeface="Arial" pitchFamily="34" charset="0"/>
              <a:buNone/>
            </a:pPr>
            <a:r>
              <a:rPr lang="en-US" sz="1800" dirty="0" smtClean="0">
                <a:solidFill>
                  <a:srgbClr val="92D050"/>
                </a:solidFill>
              </a:rPr>
              <a:t>      $servers                 = [</a:t>
            </a:r>
          </a:p>
          <a:p>
            <a:pPr marL="0" indent="0">
              <a:lnSpc>
                <a:spcPct val="100000"/>
              </a:lnSpc>
              <a:spcBef>
                <a:spcPts val="0"/>
              </a:spcBef>
              <a:buSzTx/>
              <a:buFont typeface="Arial" pitchFamily="34" charset="0"/>
              <a:buNone/>
            </a:pPr>
            <a:r>
              <a:rPr lang="en-US" sz="1800" dirty="0" smtClean="0">
                <a:solidFill>
                  <a:srgbClr val="92D050"/>
                </a:solidFill>
              </a:rPr>
              <a:t>        '0.centos.pool.ntp.org',</a:t>
            </a:r>
          </a:p>
          <a:p>
            <a:pPr marL="0" indent="0">
              <a:lnSpc>
                <a:spcPct val="100000"/>
              </a:lnSpc>
              <a:spcBef>
                <a:spcPts val="0"/>
              </a:spcBef>
              <a:buSzTx/>
              <a:buFont typeface="Arial" pitchFamily="34" charset="0"/>
              <a:buNone/>
            </a:pPr>
            <a:r>
              <a:rPr lang="en-US" sz="1800" dirty="0" smtClean="0">
                <a:solidFill>
                  <a:srgbClr val="92D050"/>
                </a:solidFill>
              </a:rPr>
              <a:t>        '1.centos.pool.ntp.org',</a:t>
            </a:r>
          </a:p>
          <a:p>
            <a:pPr marL="0" indent="0">
              <a:lnSpc>
                <a:spcPct val="100000"/>
              </a:lnSpc>
              <a:spcBef>
                <a:spcPts val="0"/>
              </a:spcBef>
              <a:buSzTx/>
              <a:buFont typeface="Arial" pitchFamily="34" charset="0"/>
              <a:buNone/>
            </a:pPr>
            <a:r>
              <a:rPr lang="en-US" sz="1800" dirty="0" smtClean="0">
                <a:solidFill>
                  <a:srgbClr val="92D050"/>
                </a:solidFill>
              </a:rPr>
              <a:t>        '2.centos.pool.ntp.org',</a:t>
            </a:r>
          </a:p>
          <a:p>
            <a:pPr marL="0" indent="0">
              <a:lnSpc>
                <a:spcPct val="100000"/>
              </a:lnSpc>
              <a:spcBef>
                <a:spcPts val="0"/>
              </a:spcBef>
              <a:buSzTx/>
              <a:buFont typeface="Arial" pitchFamily="34" charset="0"/>
              <a:buNone/>
            </a:pPr>
            <a:r>
              <a:rPr lang="en-US" sz="1800" dirty="0" smtClean="0">
                <a:solidFill>
                  <a:srgbClr val="92D050"/>
                </a:solidFill>
              </a:rPr>
              <a:t>      ]</a:t>
            </a:r>
          </a:p>
          <a:p>
            <a:pPr marL="0" indent="0">
              <a:lnSpc>
                <a:spcPct val="100000"/>
              </a:lnSpc>
              <a:spcBef>
                <a:spcPts val="0"/>
              </a:spcBef>
              <a:buSzTx/>
              <a:buFont typeface="Arial" pitchFamily="34" charset="0"/>
              <a:buNone/>
            </a:pPr>
            <a:r>
              <a:rPr lang="en-US" sz="1800" dirty="0" smtClean="0">
                <a:solidFill>
                  <a:srgbClr val="92D050"/>
                </a:solidFill>
              </a:rPr>
              <a:t>    }</a:t>
            </a:r>
          </a:p>
          <a:p>
            <a:pPr marL="0" indent="0">
              <a:lnSpc>
                <a:spcPct val="100000"/>
              </a:lnSpc>
              <a:spcBef>
                <a:spcPts val="0"/>
              </a:spcBef>
              <a:buSzTx/>
              <a:buFont typeface="Arial" pitchFamily="34" charset="0"/>
              <a:buNone/>
            </a:pPr>
            <a:r>
              <a:rPr lang="en-US" sz="1800" dirty="0" smtClean="0">
                <a:solidFill>
                  <a:srgbClr val="92D050"/>
                </a:solidFill>
              </a:rPr>
              <a:t>    default: {</a:t>
            </a:r>
          </a:p>
          <a:p>
            <a:pPr marL="0" indent="0">
              <a:lnSpc>
                <a:spcPct val="100000"/>
              </a:lnSpc>
              <a:spcBef>
                <a:spcPts val="0"/>
              </a:spcBef>
              <a:buSzTx/>
              <a:buFont typeface="Arial" pitchFamily="34" charset="0"/>
              <a:buNone/>
            </a:pPr>
            <a:r>
              <a:rPr lang="en-US" sz="1800" dirty="0" smtClean="0">
                <a:solidFill>
                  <a:srgbClr val="92D050"/>
                </a:solidFill>
              </a:rPr>
              <a:t>      fail("The ${module_name} module is not supported on an ${::osfamily} based system.")</a:t>
            </a:r>
          </a:p>
          <a:p>
            <a:pPr marL="0" indent="0">
              <a:lnSpc>
                <a:spcPct val="100000"/>
              </a:lnSpc>
              <a:spcBef>
                <a:spcPts val="0"/>
              </a:spcBef>
              <a:buSzTx/>
              <a:buFont typeface="Arial" pitchFamily="34" charset="0"/>
              <a:buNone/>
            </a:pPr>
            <a:r>
              <a:rPr lang="en-US" sz="1800" dirty="0" smtClean="0">
                <a:solidFill>
                  <a:srgbClr val="92D050"/>
                </a:solidFill>
              </a:rPr>
              <a:t>    }</a:t>
            </a:r>
          </a:p>
          <a:p>
            <a:pPr marL="0" indent="0">
              <a:lnSpc>
                <a:spcPct val="100000"/>
              </a:lnSpc>
              <a:spcBef>
                <a:spcPts val="0"/>
              </a:spcBef>
              <a:buSzTx/>
              <a:buFont typeface="Arial" pitchFamily="34" charset="0"/>
              <a:buNone/>
            </a:pPr>
            <a:r>
              <a:rPr lang="en-US" sz="1800" dirty="0" smtClean="0">
                <a:solidFill>
                  <a:srgbClr val="92D050"/>
                </a:solidFill>
              </a:rPr>
              <a:t>  }</a:t>
            </a:r>
          </a:p>
          <a:p>
            <a:pPr marL="0" indent="0">
              <a:lnSpc>
                <a:spcPct val="100000"/>
              </a:lnSpc>
              <a:spcBef>
                <a:spcPts val="0"/>
              </a:spcBef>
              <a:buSzTx/>
              <a:buFont typeface="Arial" pitchFamily="34" charset="0"/>
              <a:buNone/>
            </a:pPr>
            <a:r>
              <a:rPr lang="en-US" sz="1800" dirty="0" smtClean="0">
                <a:solidFill>
                  <a:srgbClr val="92D050"/>
                </a:solidFill>
              </a:rPr>
              <a:t>}</a:t>
            </a:r>
            <a:endParaRPr lang="en-US" sz="1800" dirty="0">
              <a:solidFill>
                <a:srgbClr val="92D050"/>
              </a:solidFill>
            </a:endParaRPr>
          </a:p>
        </p:txBody>
      </p:sp>
      <p:cxnSp>
        <p:nvCxnSpPr>
          <p:cNvPr id="4" name="Straight Arrow Connector 3"/>
          <p:cNvCxnSpPr/>
          <p:nvPr/>
        </p:nvCxnSpPr>
        <p:spPr>
          <a:xfrm>
            <a:off x="5856053" y="4435813"/>
            <a:ext cx="974387" cy="0"/>
          </a:xfrm>
          <a:prstGeom prst="straightConnector1">
            <a:avLst/>
          </a:prstGeom>
          <a:ln w="952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0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Inheritance</a:t>
            </a:r>
            <a:endParaRPr lang="en-US" dirty="0"/>
          </a:p>
        </p:txBody>
      </p:sp>
      <p:sp>
        <p:nvSpPr>
          <p:cNvPr id="3" name="Content Placeholder 2"/>
          <p:cNvSpPr>
            <a:spLocks noGrp="1"/>
          </p:cNvSpPr>
          <p:nvPr>
            <p:ph sz="half" idx="1"/>
          </p:nvPr>
        </p:nvSpPr>
        <p:spPr/>
        <p:txBody>
          <a:bodyPr/>
          <a:lstStyle/>
          <a:p>
            <a:r>
              <a:rPr lang="en-US" b="1" dirty="0" smtClean="0"/>
              <a:t>Modules</a:t>
            </a:r>
            <a:r>
              <a:rPr lang="en-US" dirty="0" smtClean="0"/>
              <a:t> can </a:t>
            </a:r>
            <a:r>
              <a:rPr lang="en-US" b="1" dirty="0" smtClean="0"/>
              <a:t>inherit</a:t>
            </a:r>
            <a:r>
              <a:rPr lang="en-US" dirty="0" smtClean="0"/>
              <a:t> from other </a:t>
            </a:r>
            <a:r>
              <a:rPr lang="en-US" b="1" dirty="0" smtClean="0"/>
              <a:t>modules</a:t>
            </a:r>
            <a:r>
              <a:rPr lang="en-US" dirty="0" smtClean="0"/>
              <a:t> using the `</a:t>
            </a:r>
            <a:r>
              <a:rPr lang="en-US" i="1" dirty="0" smtClean="0"/>
              <a:t>inherits</a:t>
            </a:r>
            <a:r>
              <a:rPr lang="en-US" dirty="0" smtClean="0"/>
              <a:t>` in the </a:t>
            </a:r>
            <a:r>
              <a:rPr lang="en-US" b="1" dirty="0" smtClean="0"/>
              <a:t>class</a:t>
            </a:r>
            <a:r>
              <a:rPr lang="en-US" dirty="0" smtClean="0"/>
              <a:t> construct.</a:t>
            </a:r>
          </a:p>
        </p:txBody>
      </p:sp>
      <p:sp>
        <p:nvSpPr>
          <p:cNvPr id="4" name="Content Placeholder 3"/>
          <p:cNvSpPr>
            <a:spLocks noGrp="1"/>
          </p:cNvSpPr>
          <p:nvPr>
            <p:ph sz="half" idx="2"/>
          </p:nvPr>
        </p:nvSpPr>
        <p:spPr>
          <a:solidFill>
            <a:schemeClr val="tx1"/>
          </a:solidFill>
        </p:spPr>
        <p:txBody>
          <a:bodyPr>
            <a:normAutofit/>
          </a:bodyPr>
          <a:lstStyle/>
          <a:p>
            <a:pPr marL="0" lvl="0" indent="0">
              <a:lnSpc>
                <a:spcPct val="100000"/>
              </a:lnSpc>
              <a:spcBef>
                <a:spcPts val="0"/>
              </a:spcBef>
              <a:buSzTx/>
              <a:buNone/>
            </a:pPr>
            <a:r>
              <a:rPr lang="en-US" sz="1000" dirty="0" smtClean="0">
                <a:solidFill>
                  <a:srgbClr val="92D050"/>
                </a:solidFill>
                <a:latin typeface="Courier New" panose="02070309020205020404" pitchFamily="49" charset="0"/>
                <a:cs typeface="Courier New" panose="02070309020205020404" pitchFamily="49" charset="0"/>
              </a:rPr>
              <a:t>class ntp::params { … }</a:t>
            </a:r>
          </a:p>
          <a:p>
            <a:pPr marL="0" lvl="0" indent="0">
              <a:lnSpc>
                <a:spcPct val="100000"/>
              </a:lnSpc>
              <a:spcBef>
                <a:spcPts val="0"/>
              </a:spcBef>
              <a:buSzTx/>
              <a:buNone/>
            </a:pPr>
            <a:endParaRPr lang="en-US" sz="1000" dirty="0">
              <a:solidFill>
                <a:srgbClr val="92D050"/>
              </a:solidFill>
              <a:latin typeface="Courier New" panose="02070309020205020404" pitchFamily="49" charset="0"/>
              <a:cs typeface="Courier New" panose="02070309020205020404" pitchFamily="49" charset="0"/>
            </a:endParaRPr>
          </a:p>
          <a:p>
            <a:pPr marL="0" lvl="0" indent="0">
              <a:lnSpc>
                <a:spcPct val="100000"/>
              </a:lnSpc>
              <a:spcBef>
                <a:spcPts val="0"/>
              </a:spcBef>
              <a:buSzTx/>
              <a:buNone/>
            </a:pPr>
            <a:r>
              <a:rPr lang="en-US" sz="1000" dirty="0" smtClean="0">
                <a:solidFill>
                  <a:srgbClr val="92D050"/>
                </a:solidFill>
                <a:latin typeface="Courier New" panose="02070309020205020404" pitchFamily="49" charset="0"/>
                <a:cs typeface="Courier New" panose="02070309020205020404" pitchFamily="49" charset="0"/>
              </a:rPr>
              <a:t>class </a:t>
            </a:r>
            <a:r>
              <a:rPr lang="en-US" sz="1000" dirty="0">
                <a:solidFill>
                  <a:srgbClr val="92D050"/>
                </a:solidFill>
                <a:latin typeface="Courier New" panose="02070309020205020404" pitchFamily="49" charset="0"/>
                <a:cs typeface="Courier New" panose="02070309020205020404" pitchFamily="49" charset="0"/>
              </a:rPr>
              <a:t>ntp (</a:t>
            </a:r>
            <a:br>
              <a:rPr lang="en-US" sz="1000" dirty="0">
                <a:solidFill>
                  <a:srgbClr val="92D050"/>
                </a:solidFill>
                <a:latin typeface="Courier New" panose="02070309020205020404" pitchFamily="49" charset="0"/>
                <a:cs typeface="Courier New" panose="02070309020205020404" pitchFamily="49" charset="0"/>
              </a:rPr>
            </a:br>
            <a:r>
              <a:rPr lang="en-US" sz="1000" dirty="0" smtClean="0">
                <a:solidFill>
                  <a:srgbClr val="92D050"/>
                </a:solidFill>
                <a:latin typeface="Courier New" panose="02070309020205020404" pitchFamily="49" charset="0"/>
                <a:cs typeface="Courier New" panose="02070309020205020404" pitchFamily="49" charset="0"/>
              </a:rPr>
              <a:t>  $</a:t>
            </a:r>
            <a:r>
              <a:rPr lang="en-US" sz="1000" dirty="0">
                <a:solidFill>
                  <a:srgbClr val="92D050"/>
                </a:solidFill>
                <a:latin typeface="Courier New" panose="02070309020205020404" pitchFamily="49" charset="0"/>
                <a:cs typeface="Courier New" panose="02070309020205020404" pitchFamily="49" charset="0"/>
              </a:rPr>
              <a:t>config_template = $ntp::params::config_template,</a:t>
            </a:r>
          </a:p>
          <a:p>
            <a:pPr marL="0" lvl="0" indent="0">
              <a:lnSpc>
                <a:spcPct val="100000"/>
              </a:lnSpc>
              <a:spcBef>
                <a:spcPts val="0"/>
              </a:spcBef>
              <a:buSzTx/>
              <a:buNone/>
            </a:pPr>
            <a:r>
              <a:rPr lang="en-US" sz="1000" dirty="0">
                <a:solidFill>
                  <a:srgbClr val="92D050"/>
                </a:solidFill>
                <a:latin typeface="Courier New" panose="02070309020205020404" pitchFamily="49" charset="0"/>
                <a:cs typeface="Courier New" panose="02070309020205020404" pitchFamily="49" charset="0"/>
              </a:rPr>
              <a:t>  $package_ensure  = $ntp::params::package_ensure,</a:t>
            </a:r>
          </a:p>
          <a:p>
            <a:pPr marL="0" lvl="0" indent="0">
              <a:lnSpc>
                <a:spcPct val="100000"/>
              </a:lnSpc>
              <a:spcBef>
                <a:spcPts val="0"/>
              </a:spcBef>
              <a:buSzTx/>
              <a:buNone/>
            </a:pPr>
            <a:r>
              <a:rPr lang="en-US" sz="1000" dirty="0">
                <a:solidFill>
                  <a:srgbClr val="92D050"/>
                </a:solidFill>
                <a:latin typeface="Courier New" panose="02070309020205020404" pitchFamily="49" charset="0"/>
                <a:cs typeface="Courier New" panose="02070309020205020404" pitchFamily="49" charset="0"/>
              </a:rPr>
              <a:t>  $service_enable  = $ntp::params::service_enable,</a:t>
            </a:r>
          </a:p>
          <a:p>
            <a:pPr marL="0" lvl="0" indent="0">
              <a:lnSpc>
                <a:spcPct val="100000"/>
              </a:lnSpc>
              <a:spcBef>
                <a:spcPts val="0"/>
              </a:spcBef>
              <a:buSzTx/>
              <a:buNone/>
            </a:pPr>
            <a:r>
              <a:rPr lang="en-US" sz="1000" dirty="0">
                <a:solidFill>
                  <a:srgbClr val="92D050"/>
                </a:solidFill>
                <a:latin typeface="Courier New" panose="02070309020205020404" pitchFamily="49" charset="0"/>
                <a:cs typeface="Courier New" panose="02070309020205020404" pitchFamily="49" charset="0"/>
              </a:rPr>
              <a:t>  $service_ensure  = $ntp::params::service_ensure,</a:t>
            </a:r>
          </a:p>
          <a:p>
            <a:pPr marL="0" lvl="0" indent="0">
              <a:lnSpc>
                <a:spcPct val="100000"/>
              </a:lnSpc>
              <a:spcBef>
                <a:spcPts val="0"/>
              </a:spcBef>
              <a:buSzTx/>
              <a:buNone/>
            </a:pPr>
            <a:r>
              <a:rPr lang="en-US" sz="1000" dirty="0">
                <a:solidFill>
                  <a:srgbClr val="92D050"/>
                </a:solidFill>
                <a:latin typeface="Courier New" panose="02070309020205020404" pitchFamily="49" charset="0"/>
                <a:cs typeface="Courier New" panose="02070309020205020404" pitchFamily="49" charset="0"/>
              </a:rPr>
              <a:t>  $service_manage  = $ntp::params::</a:t>
            </a:r>
            <a:r>
              <a:rPr lang="en-US" sz="1000" dirty="0" smtClean="0">
                <a:solidFill>
                  <a:srgbClr val="92D050"/>
                </a:solidFill>
                <a:latin typeface="Courier New" panose="02070309020205020404" pitchFamily="49" charset="0"/>
                <a:cs typeface="Courier New" panose="02070309020205020404" pitchFamily="49" charset="0"/>
              </a:rPr>
              <a:t>service_manage</a:t>
            </a:r>
            <a:br>
              <a:rPr lang="en-US" sz="1000" dirty="0" smtClean="0">
                <a:solidFill>
                  <a:srgbClr val="92D050"/>
                </a:solidFill>
                <a:latin typeface="Courier New" panose="02070309020205020404" pitchFamily="49" charset="0"/>
                <a:cs typeface="Courier New" panose="02070309020205020404" pitchFamily="49" charset="0"/>
              </a:rPr>
            </a:br>
            <a:r>
              <a:rPr lang="en-US" sz="1000" dirty="0" smtClean="0">
                <a:solidFill>
                  <a:srgbClr val="92D050"/>
                </a:solidFill>
                <a:latin typeface="Courier New" panose="02070309020205020404" pitchFamily="49" charset="0"/>
                <a:cs typeface="Courier New" panose="02070309020205020404" pitchFamily="49" charset="0"/>
              </a:rPr>
              <a:t>) </a:t>
            </a:r>
            <a:r>
              <a:rPr lang="en-US" sz="1000" dirty="0">
                <a:solidFill>
                  <a:srgbClr val="92D050"/>
                </a:solidFill>
                <a:latin typeface="Courier New" panose="02070309020205020404" pitchFamily="49" charset="0"/>
                <a:cs typeface="Courier New" panose="02070309020205020404" pitchFamily="49" charset="0"/>
              </a:rPr>
              <a:t>inherits </a:t>
            </a:r>
            <a:r>
              <a:rPr lang="en-US" sz="1000" dirty="0" smtClean="0">
                <a:solidFill>
                  <a:srgbClr val="92D050"/>
                </a:solidFill>
                <a:latin typeface="Courier New" panose="02070309020205020404" pitchFamily="49" charset="0"/>
                <a:cs typeface="Courier New" panose="02070309020205020404" pitchFamily="49" charset="0"/>
              </a:rPr>
              <a:t>ntp::params { … }</a:t>
            </a:r>
          </a:p>
          <a:p>
            <a:pPr marL="0" lvl="0" indent="0">
              <a:lnSpc>
                <a:spcPct val="100000"/>
              </a:lnSpc>
              <a:spcBef>
                <a:spcPts val="0"/>
              </a:spcBef>
              <a:buSzTx/>
              <a:buNone/>
            </a:pPr>
            <a:r>
              <a:rPr lang="en-US" sz="1000" dirty="0" smtClean="0">
                <a:solidFill>
                  <a:srgbClr val="92D050"/>
                </a:solidFill>
                <a:latin typeface="Courier New" panose="02070309020205020404" pitchFamily="49" charset="0"/>
                <a:cs typeface="Courier New" panose="02070309020205020404" pitchFamily="49" charset="0"/>
              </a:rPr>
              <a:t/>
            </a:r>
            <a:br>
              <a:rPr lang="en-US" sz="1000" dirty="0" smtClean="0">
                <a:solidFill>
                  <a:srgbClr val="92D050"/>
                </a:solidFill>
                <a:latin typeface="Courier New" panose="02070309020205020404" pitchFamily="49" charset="0"/>
                <a:cs typeface="Courier New" panose="02070309020205020404" pitchFamily="49" charset="0"/>
              </a:rPr>
            </a:br>
            <a:r>
              <a:rPr lang="en-US" sz="1000" dirty="0" smtClean="0">
                <a:solidFill>
                  <a:srgbClr val="92D050"/>
                </a:solidFill>
                <a:latin typeface="Courier New" panose="02070309020205020404" pitchFamily="49" charset="0"/>
                <a:cs typeface="Courier New" panose="02070309020205020404" pitchFamily="49" charset="0"/>
              </a:rPr>
              <a:t>class ntp::verne inherits ntp { … }</a:t>
            </a:r>
          </a:p>
          <a:p>
            <a:pPr marL="0" lvl="1" indent="0">
              <a:spcBef>
                <a:spcPts val="1800"/>
              </a:spcBef>
              <a:buNone/>
            </a:pPr>
            <a:endParaRPr lang="en-US" sz="1200" dirty="0">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4200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l" defTabSz="914400" rtl="0" eaLnBrk="1" fontAlgn="auto" latinLnBrk="0" hangingPunct="1">
              <a:lnSpc>
                <a:spcPct val="85000"/>
              </a:lnSpc>
              <a:spcBef>
                <a:spcPct val="0"/>
              </a:spcBef>
              <a:spcAft>
                <a:spcPts val="0"/>
              </a:spcAft>
              <a:buClrTx/>
              <a:buSzTx/>
              <a:buFontTx/>
              <a:buNone/>
              <a:tabLst/>
              <a:defRPr/>
            </a:pPr>
            <a:r>
              <a:rPr lang="en-US" sz="4000" dirty="0" smtClean="0"/>
              <a:t>Module </a:t>
            </a:r>
            <a:r>
              <a:rPr lang="en-US" sz="4000" kern="1200" cap="all" baseline="0" dirty="0" smtClean="0">
                <a:solidFill>
                  <a:schemeClr val="accent1"/>
                </a:solidFill>
                <a:effectLst/>
              </a:rPr>
              <a:t>Dependencies</a:t>
            </a:r>
            <a:endParaRPr lang="en-US" sz="4000" dirty="0"/>
          </a:p>
        </p:txBody>
      </p:sp>
      <p:sp>
        <p:nvSpPr>
          <p:cNvPr id="3" name="Content Placeholder 2"/>
          <p:cNvSpPr>
            <a:spLocks noGrp="1"/>
          </p:cNvSpPr>
          <p:nvPr>
            <p:ph sz="half" idx="1"/>
          </p:nvPr>
        </p:nvSpPr>
        <p:spPr/>
        <p:txBody>
          <a:bodyPr>
            <a:normAutofit fontScale="92500" lnSpcReduction="10000"/>
          </a:bodyPr>
          <a:lstStyle/>
          <a:p>
            <a:pPr lvl="0"/>
            <a:r>
              <a:rPr lang="en-US" dirty="0" smtClean="0"/>
              <a:t>If </a:t>
            </a:r>
            <a:r>
              <a:rPr lang="en-US" dirty="0"/>
              <a:t>your </a:t>
            </a:r>
            <a:r>
              <a:rPr lang="en-US" b="1" dirty="0"/>
              <a:t>module's</a:t>
            </a:r>
            <a:r>
              <a:rPr lang="en-US" dirty="0"/>
              <a:t> functionality depends on another </a:t>
            </a:r>
            <a:r>
              <a:rPr lang="en-US" b="1" dirty="0"/>
              <a:t>module</a:t>
            </a:r>
            <a:r>
              <a:rPr lang="en-US" dirty="0"/>
              <a:t>, then you must  list these </a:t>
            </a:r>
            <a:r>
              <a:rPr lang="en-US" b="1" dirty="0"/>
              <a:t>dependencies</a:t>
            </a:r>
            <a:r>
              <a:rPr lang="en-US" dirty="0"/>
              <a:t> and include them </a:t>
            </a:r>
            <a:r>
              <a:rPr lang="en-US" dirty="0" smtClean="0"/>
              <a:t>directly.</a:t>
            </a:r>
          </a:p>
          <a:p>
            <a:pPr lvl="0"/>
            <a:r>
              <a:rPr lang="en-US" dirty="0" smtClean="0"/>
              <a:t>This </a:t>
            </a:r>
            <a:r>
              <a:rPr lang="en-US" dirty="0"/>
              <a:t>means you must `</a:t>
            </a:r>
            <a:r>
              <a:rPr lang="en-US" i="1" dirty="0"/>
              <a:t>include x</a:t>
            </a:r>
            <a:r>
              <a:rPr lang="en-US" dirty="0"/>
              <a:t>` in your `</a:t>
            </a:r>
            <a:r>
              <a:rPr lang="en-US" b="1" dirty="0"/>
              <a:t>init.pp</a:t>
            </a:r>
            <a:r>
              <a:rPr lang="en-US" dirty="0"/>
              <a:t>` to ensure the </a:t>
            </a:r>
            <a:r>
              <a:rPr lang="en-US" b="1" dirty="0"/>
              <a:t>dependency</a:t>
            </a:r>
            <a:r>
              <a:rPr lang="en-US" dirty="0"/>
              <a:t> </a:t>
            </a:r>
            <a:r>
              <a:rPr lang="en-US" dirty="0" smtClean="0"/>
              <a:t>is included </a:t>
            </a:r>
            <a:r>
              <a:rPr lang="en-US" dirty="0"/>
              <a:t>in the </a:t>
            </a:r>
            <a:r>
              <a:rPr lang="en-US" b="1" dirty="0"/>
              <a:t>catalog</a:t>
            </a:r>
            <a:r>
              <a:rPr lang="en-US" dirty="0"/>
              <a:t>. </a:t>
            </a:r>
            <a:endParaRPr lang="en-US" dirty="0" smtClean="0"/>
          </a:p>
          <a:p>
            <a:pPr lvl="0"/>
            <a:r>
              <a:rPr lang="en-US" dirty="0" smtClean="0"/>
              <a:t>You </a:t>
            </a:r>
            <a:r>
              <a:rPr lang="en-US" dirty="0"/>
              <a:t>must also add the </a:t>
            </a:r>
            <a:r>
              <a:rPr lang="en-US" b="1" dirty="0"/>
              <a:t>dependency</a:t>
            </a:r>
            <a:r>
              <a:rPr lang="en-US" dirty="0"/>
              <a:t> to the </a:t>
            </a:r>
            <a:r>
              <a:rPr lang="en-US" b="1" dirty="0"/>
              <a:t>Modulefile</a:t>
            </a:r>
            <a:r>
              <a:rPr lang="en-US" dirty="0"/>
              <a:t> and `</a:t>
            </a:r>
            <a:r>
              <a:rPr lang="en-US" b="1" dirty="0"/>
              <a:t>.fixtures.yml</a:t>
            </a:r>
            <a:r>
              <a:rPr lang="en-US" dirty="0"/>
              <a:t>`.</a:t>
            </a:r>
          </a:p>
        </p:txBody>
      </p:sp>
      <p:sp>
        <p:nvSpPr>
          <p:cNvPr id="4" name="Content Placeholder 3"/>
          <p:cNvSpPr>
            <a:spLocks noGrp="1"/>
          </p:cNvSpPr>
          <p:nvPr>
            <p:ph sz="half" idx="2"/>
          </p:nvPr>
        </p:nvSpPr>
        <p:spPr>
          <a:xfrm>
            <a:off x="6781799" y="1981200"/>
            <a:ext cx="4891391" cy="4480560"/>
          </a:xfrm>
          <a:solidFill>
            <a:schemeClr val="tx1"/>
          </a:solidFill>
        </p:spPr>
        <p:txBody>
          <a:bodyPr>
            <a:normAutofit fontScale="92500" lnSpcReduction="10000"/>
          </a:bodyPr>
          <a:lstStyle/>
          <a:p>
            <a:pPr marL="0" indent="0">
              <a:buNone/>
            </a:pPr>
            <a:r>
              <a:rPr lang="en-US" sz="1200" dirty="0">
                <a:solidFill>
                  <a:srgbClr val="92D050"/>
                </a:solidFill>
                <a:latin typeface="Courier New" panose="02070309020205020404" pitchFamily="49" charset="0"/>
                <a:cs typeface="Courier New" panose="02070309020205020404" pitchFamily="49" charset="0"/>
              </a:rPr>
              <a:t>c</a:t>
            </a:r>
            <a:r>
              <a:rPr lang="en-US" sz="1200" dirty="0" smtClean="0">
                <a:solidFill>
                  <a:srgbClr val="92D050"/>
                </a:solidFill>
                <a:latin typeface="Courier New" panose="02070309020205020404" pitchFamily="49" charset="0"/>
                <a:cs typeface="Courier New" panose="02070309020205020404" pitchFamily="49" charset="0"/>
              </a:rPr>
              <a:t>lass openssh::install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package </a:t>
            </a:r>
            <a:r>
              <a:rPr lang="en-US" sz="1200" dirty="0">
                <a:solidFill>
                  <a:srgbClr val="92D050"/>
                </a:solidFill>
                <a:latin typeface="Courier New" panose="02070309020205020404" pitchFamily="49" charset="0"/>
                <a:cs typeface="Courier New" panose="02070309020205020404" pitchFamily="49" charset="0"/>
              </a:rPr>
              <a:t>{ 'openssh-server':</a:t>
            </a:r>
            <a:br>
              <a:rPr lang="en-US" sz="1200" dirty="0">
                <a:solidFill>
                  <a:srgbClr val="92D050"/>
                </a:solidFill>
                <a:latin typeface="Courier New" panose="02070309020205020404" pitchFamily="49" charset="0"/>
                <a:cs typeface="Courier New" panose="02070309020205020404" pitchFamily="49" charset="0"/>
              </a:rPr>
            </a:br>
            <a:r>
              <a:rPr lang="en-US" sz="1200" dirty="0">
                <a:solidFill>
                  <a:srgbClr val="92D050"/>
                </a:solidFill>
                <a:latin typeface="Courier New" panose="02070309020205020404" pitchFamily="49" charset="0"/>
                <a:cs typeface="Courier New" panose="02070309020205020404" pitchFamily="49" charset="0"/>
              </a:rPr>
              <a:t>  </a:t>
            </a:r>
            <a:r>
              <a:rPr lang="en-US" sz="1200" dirty="0" smtClean="0">
                <a:solidFill>
                  <a:srgbClr val="92D050"/>
                </a:solidFill>
                <a:latin typeface="Courier New" panose="02070309020205020404" pitchFamily="49" charset="0"/>
                <a:cs typeface="Courier New" panose="02070309020205020404" pitchFamily="49" charset="0"/>
              </a:rPr>
              <a:t>  ensure </a:t>
            </a:r>
            <a:r>
              <a:rPr lang="en-US" sz="1200" dirty="0">
                <a:solidFill>
                  <a:srgbClr val="92D050"/>
                </a:solidFill>
                <a:latin typeface="Courier New" panose="02070309020205020404" pitchFamily="49" charset="0"/>
                <a:cs typeface="Courier New" panose="02070309020205020404" pitchFamily="49" charset="0"/>
              </a:rPr>
              <a:t>=&gt; installed,</a:t>
            </a:r>
            <a:br>
              <a:rPr lang="en-US" sz="1200" dirty="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a:t>
            </a:r>
            <a:r>
              <a:rPr lang="en-US" sz="1200" dirty="0">
                <a:solidFill>
                  <a:srgbClr val="92D050"/>
                </a:solidFill>
                <a:latin typeface="Courier New" panose="02070309020205020404" pitchFamily="49" charset="0"/>
                <a:cs typeface="Courier New" panose="02070309020205020404" pitchFamily="49" charset="0"/>
              </a:rPr>
              <a:t/>
            </a:r>
            <a:br>
              <a:rPr lang="en-US" sz="1200" dirty="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class openssh::config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a:t>
            </a:r>
            <a:r>
              <a:rPr lang="en-US" sz="1200" dirty="0">
                <a:solidFill>
                  <a:srgbClr val="92D050"/>
                </a:solidFill>
                <a:latin typeface="Courier New" panose="02070309020205020404" pitchFamily="49" charset="0"/>
                <a:cs typeface="Courier New" panose="02070309020205020404" pitchFamily="49" charset="0"/>
              </a:rPr>
              <a:t/>
            </a:r>
            <a:br>
              <a:rPr lang="en-US" sz="1200" dirty="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file </a:t>
            </a:r>
            <a:r>
              <a:rPr lang="en-US" sz="1200" dirty="0">
                <a:solidFill>
                  <a:srgbClr val="92D050"/>
                </a:solidFill>
                <a:latin typeface="Courier New" panose="02070309020205020404" pitchFamily="49" charset="0"/>
                <a:cs typeface="Courier New" panose="02070309020205020404" pitchFamily="49" charset="0"/>
              </a:rPr>
              <a:t>{ '/etc/ssh/sshd_config':</a:t>
            </a:r>
            <a:br>
              <a:rPr lang="en-US" sz="1200" dirty="0">
                <a:solidFill>
                  <a:srgbClr val="92D050"/>
                </a:solidFill>
                <a:latin typeface="Courier New" panose="02070309020205020404" pitchFamily="49" charset="0"/>
                <a:cs typeface="Courier New" panose="02070309020205020404" pitchFamily="49" charset="0"/>
              </a:rPr>
            </a:br>
            <a:r>
              <a:rPr lang="en-US" sz="1200" dirty="0">
                <a:solidFill>
                  <a:srgbClr val="92D050"/>
                </a:solidFill>
                <a:latin typeface="Courier New" panose="02070309020205020404" pitchFamily="49" charset="0"/>
                <a:cs typeface="Courier New" panose="02070309020205020404" pitchFamily="49" charset="0"/>
              </a:rPr>
              <a:t>  </a:t>
            </a:r>
            <a:r>
              <a:rPr lang="en-US" sz="1200" dirty="0" smtClean="0">
                <a:solidFill>
                  <a:srgbClr val="92D050"/>
                </a:solidFill>
                <a:latin typeface="Courier New" panose="02070309020205020404" pitchFamily="49" charset="0"/>
                <a:cs typeface="Courier New" panose="02070309020205020404" pitchFamily="49" charset="0"/>
              </a:rPr>
              <a:t>  source </a:t>
            </a:r>
            <a:r>
              <a:rPr lang="en-US" sz="1200" dirty="0">
                <a:solidFill>
                  <a:srgbClr val="92D050"/>
                </a:solidFill>
                <a:latin typeface="Courier New" panose="02070309020205020404" pitchFamily="49" charset="0"/>
                <a:cs typeface="Courier New" panose="02070309020205020404" pitchFamily="49" charset="0"/>
              </a:rPr>
              <a:t>=&gt; 'puppet:///modules/sshd/sshd_config',</a:t>
            </a:r>
            <a:br>
              <a:rPr lang="en-US" sz="1200" dirty="0">
                <a:solidFill>
                  <a:srgbClr val="92D050"/>
                </a:solidFill>
                <a:latin typeface="Courier New" panose="02070309020205020404" pitchFamily="49" charset="0"/>
                <a:cs typeface="Courier New" panose="02070309020205020404" pitchFamily="49" charset="0"/>
              </a:rPr>
            </a:br>
            <a:r>
              <a:rPr lang="en-US" sz="1200" dirty="0">
                <a:solidFill>
                  <a:srgbClr val="92D050"/>
                </a:solidFill>
                <a:latin typeface="Courier New" panose="02070309020205020404" pitchFamily="49" charset="0"/>
                <a:cs typeface="Courier New" panose="02070309020205020404" pitchFamily="49" charset="0"/>
              </a:rPr>
              <a:t>  </a:t>
            </a:r>
            <a:r>
              <a:rPr lang="en-US" sz="1200" dirty="0" smtClean="0">
                <a:solidFill>
                  <a:srgbClr val="92D050"/>
                </a:solidFill>
                <a:latin typeface="Courier New" panose="02070309020205020404" pitchFamily="49" charset="0"/>
                <a:cs typeface="Courier New" panose="02070309020205020404" pitchFamily="49" charset="0"/>
              </a:rPr>
              <a:t>  owner </a:t>
            </a:r>
            <a:r>
              <a:rPr lang="en-US" sz="1200" dirty="0">
                <a:solidFill>
                  <a:srgbClr val="92D050"/>
                </a:solidFill>
                <a:latin typeface="Courier New" panose="02070309020205020404" pitchFamily="49" charset="0"/>
                <a:cs typeface="Courier New" panose="02070309020205020404" pitchFamily="49" charset="0"/>
              </a:rPr>
              <a:t>=&gt; 'root',</a:t>
            </a:r>
            <a:br>
              <a:rPr lang="en-US" sz="1200" dirty="0">
                <a:solidFill>
                  <a:srgbClr val="92D050"/>
                </a:solidFill>
                <a:latin typeface="Courier New" panose="02070309020205020404" pitchFamily="49" charset="0"/>
                <a:cs typeface="Courier New" panose="02070309020205020404" pitchFamily="49" charset="0"/>
              </a:rPr>
            </a:br>
            <a:r>
              <a:rPr lang="en-US" sz="1200" dirty="0">
                <a:solidFill>
                  <a:srgbClr val="92D050"/>
                </a:solidFill>
                <a:latin typeface="Courier New" panose="02070309020205020404" pitchFamily="49" charset="0"/>
                <a:cs typeface="Courier New" panose="02070309020205020404" pitchFamily="49" charset="0"/>
              </a:rPr>
              <a:t>  </a:t>
            </a:r>
            <a:r>
              <a:rPr lang="en-US" sz="1200" dirty="0" smtClean="0">
                <a:solidFill>
                  <a:srgbClr val="92D050"/>
                </a:solidFill>
                <a:latin typeface="Courier New" panose="02070309020205020404" pitchFamily="49" charset="0"/>
                <a:cs typeface="Courier New" panose="02070309020205020404" pitchFamily="49" charset="0"/>
              </a:rPr>
              <a:t>  group </a:t>
            </a:r>
            <a:r>
              <a:rPr lang="en-US" sz="1200" dirty="0">
                <a:solidFill>
                  <a:srgbClr val="92D050"/>
                </a:solidFill>
                <a:latin typeface="Courier New" panose="02070309020205020404" pitchFamily="49" charset="0"/>
                <a:cs typeface="Courier New" panose="02070309020205020404" pitchFamily="49" charset="0"/>
              </a:rPr>
              <a:t>=&gt; 'root',</a:t>
            </a:r>
            <a:br>
              <a:rPr lang="en-US" sz="1200" dirty="0">
                <a:solidFill>
                  <a:srgbClr val="92D050"/>
                </a:solidFill>
                <a:latin typeface="Courier New" panose="02070309020205020404" pitchFamily="49" charset="0"/>
                <a:cs typeface="Courier New" panose="02070309020205020404" pitchFamily="49" charset="0"/>
              </a:rPr>
            </a:br>
            <a:r>
              <a:rPr lang="en-US" sz="1200" dirty="0">
                <a:solidFill>
                  <a:srgbClr val="92D050"/>
                </a:solidFill>
                <a:latin typeface="Courier New" panose="02070309020205020404" pitchFamily="49" charset="0"/>
                <a:cs typeface="Courier New" panose="02070309020205020404" pitchFamily="49" charset="0"/>
              </a:rPr>
              <a:t>  </a:t>
            </a:r>
            <a:r>
              <a:rPr lang="en-US" sz="1200" dirty="0" smtClean="0">
                <a:solidFill>
                  <a:srgbClr val="92D050"/>
                </a:solidFill>
                <a:latin typeface="Courier New" panose="02070309020205020404" pitchFamily="49" charset="0"/>
                <a:cs typeface="Courier New" panose="02070309020205020404" pitchFamily="49" charset="0"/>
              </a:rPr>
              <a:t>  mode </a:t>
            </a:r>
            <a:r>
              <a:rPr lang="en-US" sz="1200" dirty="0">
                <a:solidFill>
                  <a:srgbClr val="92D050"/>
                </a:solidFill>
                <a:latin typeface="Courier New" panose="02070309020205020404" pitchFamily="49" charset="0"/>
                <a:cs typeface="Courier New" panose="02070309020205020404" pitchFamily="49" charset="0"/>
              </a:rPr>
              <a:t>=&gt; '640</a:t>
            </a:r>
            <a:r>
              <a:rPr lang="en-US" sz="1200" dirty="0" smtClean="0">
                <a:solidFill>
                  <a:srgbClr val="92D050"/>
                </a:solidFill>
                <a:latin typeface="Courier New" panose="02070309020205020404" pitchFamily="49" charset="0"/>
                <a:cs typeface="Courier New" panose="02070309020205020404" pitchFamily="49" charset="0"/>
              </a:rPr>
              <a:t>',</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 </a:t>
            </a:r>
            <a:r>
              <a:rPr lang="en-US" sz="1200" dirty="0">
                <a:solidFill>
                  <a:srgbClr val="92D050"/>
                </a:solidFill>
                <a:latin typeface="Courier New" panose="02070309020205020404" pitchFamily="49" charset="0"/>
                <a:cs typeface="Courier New" panose="02070309020205020404" pitchFamily="49" charset="0"/>
              </a:rPr>
              <a:t>will restart whenever modified.</a:t>
            </a:r>
            <a:br>
              <a:rPr lang="en-US" sz="1200" dirty="0">
                <a:solidFill>
                  <a:srgbClr val="92D050"/>
                </a:solidFill>
                <a:latin typeface="Courier New" panose="02070309020205020404" pitchFamily="49" charset="0"/>
                <a:cs typeface="Courier New" panose="02070309020205020404" pitchFamily="49" charset="0"/>
              </a:rPr>
            </a:br>
            <a:r>
              <a:rPr lang="en-US" sz="1200" dirty="0">
                <a:solidFill>
                  <a:srgbClr val="92D050"/>
                </a:solidFill>
                <a:latin typeface="Courier New" panose="02070309020205020404" pitchFamily="49" charset="0"/>
                <a:cs typeface="Courier New" panose="02070309020205020404" pitchFamily="49" charset="0"/>
              </a:rPr>
              <a:t>  </a:t>
            </a:r>
            <a:r>
              <a:rPr lang="en-US" sz="1200" dirty="0" smtClean="0">
                <a:solidFill>
                  <a:srgbClr val="92D050"/>
                </a:solidFill>
                <a:latin typeface="Courier New" panose="02070309020205020404" pitchFamily="49" charset="0"/>
                <a:cs typeface="Courier New" panose="02070309020205020404" pitchFamily="49" charset="0"/>
              </a:rPr>
              <a:t>  notify </a:t>
            </a:r>
            <a:r>
              <a:rPr lang="en-US" sz="1200" dirty="0">
                <a:solidFill>
                  <a:srgbClr val="92D050"/>
                </a:solidFill>
                <a:latin typeface="Courier New" panose="02070309020205020404" pitchFamily="49" charset="0"/>
                <a:cs typeface="Courier New" panose="02070309020205020404" pitchFamily="49" charset="0"/>
              </a:rPr>
              <a:t>=&gt; Service['sshd'], </a:t>
            </a:r>
            <a:br>
              <a:rPr lang="en-US" sz="1200" dirty="0">
                <a:solidFill>
                  <a:srgbClr val="92D050"/>
                </a:solidFill>
                <a:latin typeface="Courier New" panose="02070309020205020404" pitchFamily="49" charset="0"/>
                <a:cs typeface="Courier New" panose="02070309020205020404" pitchFamily="49" charset="0"/>
              </a:rPr>
            </a:br>
            <a:r>
              <a:rPr lang="en-US" sz="1200" dirty="0">
                <a:solidFill>
                  <a:srgbClr val="92D050"/>
                </a:solidFill>
                <a:latin typeface="Courier New" panose="02070309020205020404" pitchFamily="49" charset="0"/>
                <a:cs typeface="Courier New" panose="02070309020205020404" pitchFamily="49" charset="0"/>
              </a:rPr>
              <a:t>  </a:t>
            </a:r>
            <a:r>
              <a:rPr lang="en-US" sz="1200" dirty="0" smtClean="0">
                <a:solidFill>
                  <a:srgbClr val="92D050"/>
                </a:solidFill>
                <a:latin typeface="Courier New" panose="02070309020205020404" pitchFamily="49" charset="0"/>
                <a:cs typeface="Courier New" panose="02070309020205020404" pitchFamily="49" charset="0"/>
              </a:rPr>
              <a:t>  require </a:t>
            </a:r>
            <a:r>
              <a:rPr lang="en-US" sz="1200" dirty="0">
                <a:solidFill>
                  <a:srgbClr val="92D050"/>
                </a:solidFill>
                <a:latin typeface="Courier New" panose="02070309020205020404" pitchFamily="49" charset="0"/>
                <a:cs typeface="Courier New" panose="02070309020205020404" pitchFamily="49" charset="0"/>
              </a:rPr>
              <a:t>=&gt; Package['openssh-server'],</a:t>
            </a:r>
            <a:br>
              <a:rPr lang="en-US" sz="1200" dirty="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a:t>
            </a:r>
            <a:r>
              <a:rPr lang="en-US" sz="1200" dirty="0">
                <a:solidFill>
                  <a:srgbClr val="92D050"/>
                </a:solidFill>
                <a:latin typeface="Courier New" panose="02070309020205020404" pitchFamily="49" charset="0"/>
                <a:cs typeface="Courier New" panose="02070309020205020404" pitchFamily="49" charset="0"/>
              </a:rPr>
              <a:t/>
            </a:r>
            <a:br>
              <a:rPr lang="en-US" sz="1200" dirty="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class openssh::service {</a:t>
            </a:r>
            <a:r>
              <a:rPr lang="en-US" sz="1200" dirty="0">
                <a:solidFill>
                  <a:srgbClr val="92D050"/>
                </a:solidFill>
                <a:latin typeface="Courier New" panose="02070309020205020404" pitchFamily="49" charset="0"/>
                <a:cs typeface="Courier New" panose="02070309020205020404" pitchFamily="49" charset="0"/>
              </a:rPr>
              <a:t/>
            </a:r>
            <a:br>
              <a:rPr lang="en-US" sz="1200" dirty="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service </a:t>
            </a:r>
            <a:r>
              <a:rPr lang="en-US" sz="1200" dirty="0">
                <a:solidFill>
                  <a:srgbClr val="92D050"/>
                </a:solidFill>
                <a:latin typeface="Courier New" panose="02070309020205020404" pitchFamily="49" charset="0"/>
                <a:cs typeface="Courier New" panose="02070309020205020404" pitchFamily="49" charset="0"/>
              </a:rPr>
              <a:t>{ 'sshd':</a:t>
            </a:r>
            <a:br>
              <a:rPr lang="en-US" sz="1200" dirty="0">
                <a:solidFill>
                  <a:srgbClr val="92D050"/>
                </a:solidFill>
                <a:latin typeface="Courier New" panose="02070309020205020404" pitchFamily="49" charset="0"/>
                <a:cs typeface="Courier New" panose="02070309020205020404" pitchFamily="49" charset="0"/>
              </a:rPr>
            </a:br>
            <a:r>
              <a:rPr lang="en-US" sz="1200" dirty="0">
                <a:solidFill>
                  <a:srgbClr val="92D050"/>
                </a:solidFill>
                <a:latin typeface="Courier New" panose="02070309020205020404" pitchFamily="49" charset="0"/>
                <a:cs typeface="Courier New" panose="02070309020205020404" pitchFamily="49" charset="0"/>
              </a:rPr>
              <a:t>  </a:t>
            </a:r>
            <a:r>
              <a:rPr lang="en-US" sz="1200" dirty="0" smtClean="0">
                <a:solidFill>
                  <a:srgbClr val="92D050"/>
                </a:solidFill>
                <a:latin typeface="Courier New" panose="02070309020205020404" pitchFamily="49" charset="0"/>
                <a:cs typeface="Courier New" panose="02070309020205020404" pitchFamily="49" charset="0"/>
              </a:rPr>
              <a:t>  ensure </a:t>
            </a:r>
            <a:r>
              <a:rPr lang="en-US" sz="1200" dirty="0">
                <a:solidFill>
                  <a:srgbClr val="92D050"/>
                </a:solidFill>
                <a:latin typeface="Courier New" panose="02070309020205020404" pitchFamily="49" charset="0"/>
                <a:cs typeface="Courier New" panose="02070309020205020404" pitchFamily="49" charset="0"/>
              </a:rPr>
              <a:t>=&gt; running,</a:t>
            </a:r>
            <a:br>
              <a:rPr lang="en-US" sz="1200" dirty="0">
                <a:solidFill>
                  <a:srgbClr val="92D050"/>
                </a:solidFill>
                <a:latin typeface="Courier New" panose="02070309020205020404" pitchFamily="49" charset="0"/>
                <a:cs typeface="Courier New" panose="02070309020205020404" pitchFamily="49" charset="0"/>
              </a:rPr>
            </a:br>
            <a:r>
              <a:rPr lang="en-US" sz="1200" dirty="0">
                <a:solidFill>
                  <a:srgbClr val="92D050"/>
                </a:solidFill>
                <a:latin typeface="Courier New" panose="02070309020205020404" pitchFamily="49" charset="0"/>
                <a:cs typeface="Courier New" panose="02070309020205020404" pitchFamily="49" charset="0"/>
              </a:rPr>
              <a:t>  </a:t>
            </a:r>
            <a:r>
              <a:rPr lang="en-US" sz="1200" dirty="0" smtClean="0">
                <a:solidFill>
                  <a:srgbClr val="92D050"/>
                </a:solidFill>
                <a:latin typeface="Courier New" panose="02070309020205020404" pitchFamily="49" charset="0"/>
                <a:cs typeface="Courier New" panose="02070309020205020404" pitchFamily="49" charset="0"/>
              </a:rPr>
              <a:t>  enable </a:t>
            </a:r>
            <a:r>
              <a:rPr lang="en-US" sz="1200" dirty="0">
                <a:solidFill>
                  <a:srgbClr val="92D050"/>
                </a:solidFill>
                <a:latin typeface="Courier New" panose="02070309020205020404" pitchFamily="49" charset="0"/>
                <a:cs typeface="Courier New" panose="02070309020205020404" pitchFamily="49" charset="0"/>
              </a:rPr>
              <a:t>=&gt; true,</a:t>
            </a:r>
            <a:br>
              <a:rPr lang="en-US" sz="1200" dirty="0">
                <a:solidFill>
                  <a:srgbClr val="92D050"/>
                </a:solidFill>
                <a:latin typeface="Courier New" panose="02070309020205020404" pitchFamily="49" charset="0"/>
                <a:cs typeface="Courier New" panose="02070309020205020404" pitchFamily="49" charset="0"/>
              </a:rPr>
            </a:br>
            <a:r>
              <a:rPr lang="en-US" sz="1200" dirty="0">
                <a:solidFill>
                  <a:srgbClr val="92D050"/>
                </a:solidFill>
                <a:latin typeface="Courier New" panose="02070309020205020404" pitchFamily="49" charset="0"/>
                <a:cs typeface="Courier New" panose="02070309020205020404" pitchFamily="49" charset="0"/>
              </a:rPr>
              <a:t>  </a:t>
            </a:r>
            <a:r>
              <a:rPr lang="en-US" sz="1200" dirty="0" smtClean="0">
                <a:solidFill>
                  <a:srgbClr val="92D050"/>
                </a:solidFill>
                <a:latin typeface="Courier New" panose="02070309020205020404" pitchFamily="49" charset="0"/>
                <a:cs typeface="Courier New" panose="02070309020205020404" pitchFamily="49" charset="0"/>
              </a:rPr>
              <a:t>  hasstatus </a:t>
            </a:r>
            <a:r>
              <a:rPr lang="en-US" sz="1200" dirty="0">
                <a:solidFill>
                  <a:srgbClr val="92D050"/>
                </a:solidFill>
                <a:latin typeface="Courier New" panose="02070309020205020404" pitchFamily="49" charset="0"/>
                <a:cs typeface="Courier New" panose="02070309020205020404" pitchFamily="49" charset="0"/>
              </a:rPr>
              <a:t>=&gt; true,</a:t>
            </a:r>
            <a:br>
              <a:rPr lang="en-US" sz="1200" dirty="0">
                <a:solidFill>
                  <a:srgbClr val="92D050"/>
                </a:solidFill>
                <a:latin typeface="Courier New" panose="02070309020205020404" pitchFamily="49" charset="0"/>
                <a:cs typeface="Courier New" panose="02070309020205020404" pitchFamily="49" charset="0"/>
              </a:rPr>
            </a:br>
            <a:r>
              <a:rPr lang="en-US" sz="1200" dirty="0">
                <a:solidFill>
                  <a:srgbClr val="92D050"/>
                </a:solidFill>
                <a:latin typeface="Courier New" panose="02070309020205020404" pitchFamily="49" charset="0"/>
                <a:cs typeface="Courier New" panose="02070309020205020404" pitchFamily="49" charset="0"/>
              </a:rPr>
              <a:t>  </a:t>
            </a:r>
            <a:r>
              <a:rPr lang="en-US" sz="1200" dirty="0" smtClean="0">
                <a:solidFill>
                  <a:srgbClr val="92D050"/>
                </a:solidFill>
                <a:latin typeface="Courier New" panose="02070309020205020404" pitchFamily="49" charset="0"/>
                <a:cs typeface="Courier New" panose="02070309020205020404" pitchFamily="49" charset="0"/>
              </a:rPr>
              <a:t>  hasrestart </a:t>
            </a:r>
            <a:r>
              <a:rPr lang="en-US" sz="1200" dirty="0">
                <a:solidFill>
                  <a:srgbClr val="92D050"/>
                </a:solidFill>
                <a:latin typeface="Courier New" panose="02070309020205020404" pitchFamily="49" charset="0"/>
                <a:cs typeface="Courier New" panose="02070309020205020404" pitchFamily="49" charset="0"/>
              </a:rPr>
              <a:t>=&gt; true,</a:t>
            </a:r>
            <a:br>
              <a:rPr lang="en-US" sz="1200" dirty="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  …</a:t>
            </a:r>
            <a:br>
              <a:rPr lang="en-US" sz="1200" dirty="0" smtClean="0">
                <a:solidFill>
                  <a:srgbClr val="92D050"/>
                </a:solidFill>
                <a:latin typeface="Courier New" panose="02070309020205020404" pitchFamily="49" charset="0"/>
                <a:cs typeface="Courier New" panose="02070309020205020404" pitchFamily="49" charset="0"/>
              </a:rPr>
            </a:br>
            <a:r>
              <a:rPr lang="en-US" sz="1200" dirty="0" smtClean="0">
                <a:solidFill>
                  <a:srgbClr val="92D050"/>
                </a:solidFill>
                <a:latin typeface="Courier New" panose="02070309020205020404" pitchFamily="49" charset="0"/>
                <a:cs typeface="Courier New" panose="02070309020205020404" pitchFamily="49" charset="0"/>
              </a:rPr>
              <a:t>}</a:t>
            </a:r>
            <a:endParaRPr lang="en-US" sz="1200" dirty="0">
              <a:solidFill>
                <a:srgbClr val="92D050"/>
              </a:solidFill>
              <a:latin typeface="Courier New" panose="02070309020205020404" pitchFamily="49" charset="0"/>
              <a:cs typeface="Courier New" panose="02070309020205020404" pitchFamily="49" charset="0"/>
            </a:endParaRPr>
          </a:p>
          <a:p>
            <a:pPr marL="0" indent="0">
              <a:buNone/>
            </a:pPr>
            <a:endParaRPr lang="en-US" dirty="0">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2946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Module Ordering</a:t>
            </a:r>
            <a:endParaRPr lang="en-US" sz="4000" dirty="0"/>
          </a:p>
        </p:txBody>
      </p:sp>
      <p:sp>
        <p:nvSpPr>
          <p:cNvPr id="3" name="Content Placeholder 2"/>
          <p:cNvSpPr>
            <a:spLocks noGrp="1"/>
          </p:cNvSpPr>
          <p:nvPr>
            <p:ph sz="half" idx="1"/>
          </p:nvPr>
        </p:nvSpPr>
        <p:spPr/>
        <p:txBody>
          <a:bodyPr>
            <a:normAutofit lnSpcReduction="10000"/>
          </a:bodyPr>
          <a:lstStyle/>
          <a:p>
            <a:r>
              <a:rPr lang="en-US" b="1" dirty="0" smtClean="0"/>
              <a:t>Class-based</a:t>
            </a:r>
            <a:r>
              <a:rPr lang="en-US" dirty="0" smtClean="0"/>
              <a:t> </a:t>
            </a:r>
            <a:r>
              <a:rPr lang="en-US" dirty="0"/>
              <a:t>ordering allows you to shield the implementation details of each </a:t>
            </a:r>
            <a:r>
              <a:rPr lang="en-US" b="1" dirty="0"/>
              <a:t>class</a:t>
            </a:r>
            <a:r>
              <a:rPr lang="en-US" dirty="0"/>
              <a:t> from the other </a:t>
            </a:r>
            <a:r>
              <a:rPr lang="en-US" b="1" dirty="0"/>
              <a:t>classes</a:t>
            </a:r>
            <a:r>
              <a:rPr lang="en-US" dirty="0" smtClean="0"/>
              <a:t>.</a:t>
            </a:r>
          </a:p>
          <a:p>
            <a:pPr lvl="0"/>
            <a:r>
              <a:rPr lang="en-US" dirty="0"/>
              <a:t>Due to a long-standing </a:t>
            </a:r>
            <a:r>
              <a:rPr lang="en-US" b="1" dirty="0"/>
              <a:t>Puppet</a:t>
            </a:r>
            <a:r>
              <a:rPr lang="en-US" dirty="0"/>
              <a:t> bug (</a:t>
            </a:r>
            <a:r>
              <a:rPr lang="en-US" u="sng" dirty="0">
                <a:hlinkClick r:id="rId3"/>
              </a:rPr>
              <a:t>#8040</a:t>
            </a:r>
            <a:r>
              <a:rPr lang="en-US" dirty="0"/>
              <a:t>), there is a need to anchor </a:t>
            </a:r>
            <a:r>
              <a:rPr lang="en-US" b="1" dirty="0"/>
              <a:t>classes</a:t>
            </a:r>
            <a:r>
              <a:rPr lang="en-US" dirty="0"/>
              <a:t> within a </a:t>
            </a:r>
            <a:r>
              <a:rPr lang="en-US" b="1" dirty="0"/>
              <a:t>module</a:t>
            </a:r>
            <a:r>
              <a:rPr lang="en-US" dirty="0"/>
              <a:t> to stop them floating around in the </a:t>
            </a:r>
            <a:r>
              <a:rPr lang="en-US" b="1" dirty="0"/>
              <a:t>ordering</a:t>
            </a:r>
            <a:r>
              <a:rPr lang="en-US" dirty="0"/>
              <a:t> graph and potentially doing things in the wrong order</a:t>
            </a:r>
            <a:r>
              <a:rPr lang="en-US" dirty="0" smtClean="0"/>
              <a:t>. </a:t>
            </a:r>
            <a:endParaRPr lang="en-US" i="1" dirty="0"/>
          </a:p>
          <a:p>
            <a:pPr lvl="1"/>
            <a:r>
              <a:rPr lang="en-US" dirty="0" smtClean="0"/>
              <a:t>To </a:t>
            </a:r>
            <a:r>
              <a:rPr lang="en-US" dirty="0"/>
              <a:t>this end we recommend you anchor </a:t>
            </a:r>
            <a:r>
              <a:rPr lang="en-US" b="1" dirty="0"/>
              <a:t>classes</a:t>
            </a:r>
            <a:r>
              <a:rPr lang="en-US" dirty="0"/>
              <a:t> in the`</a:t>
            </a:r>
            <a:r>
              <a:rPr lang="en-US" b="1" dirty="0"/>
              <a:t>init.pp</a:t>
            </a:r>
            <a:r>
              <a:rPr lang="en-US" dirty="0"/>
              <a:t>` file for your </a:t>
            </a:r>
            <a:r>
              <a:rPr lang="en-US" b="1" dirty="0"/>
              <a:t>module</a:t>
            </a:r>
            <a:r>
              <a:rPr lang="en-US" dirty="0" smtClean="0"/>
              <a:t>. </a:t>
            </a:r>
            <a:endParaRPr lang="en-US" dirty="0"/>
          </a:p>
        </p:txBody>
      </p:sp>
      <p:sp>
        <p:nvSpPr>
          <p:cNvPr id="4" name="Content Placeholder 3"/>
          <p:cNvSpPr>
            <a:spLocks noGrp="1"/>
          </p:cNvSpPr>
          <p:nvPr>
            <p:ph sz="half" idx="2"/>
          </p:nvPr>
        </p:nvSpPr>
        <p:spPr>
          <a:xfrm>
            <a:off x="6781799" y="1981200"/>
            <a:ext cx="4807227" cy="3816485"/>
          </a:xfrm>
          <a:solidFill>
            <a:schemeClr val="tx1"/>
          </a:solidFill>
        </p:spPr>
        <p:txBody>
          <a:bodyPr>
            <a:noAutofit/>
          </a:bodyPr>
          <a:lstStyle/>
          <a:p>
            <a:pPr marL="0" indent="0">
              <a:buNone/>
            </a:pPr>
            <a:r>
              <a:rPr lang="en-US" sz="1200" b="1" i="1" dirty="0" smtClean="0">
                <a:solidFill>
                  <a:srgbClr val="92D050"/>
                </a:solidFill>
                <a:latin typeface="Courier New" panose="02070309020205020404" pitchFamily="49" charset="0"/>
                <a:cs typeface="Courier New" panose="02070309020205020404" pitchFamily="49" charset="0"/>
              </a:rPr>
              <a:t># modules/module/manifests/init.pp</a:t>
            </a:r>
            <a:br>
              <a:rPr lang="en-US" sz="1200" b="1" i="1" dirty="0" smtClean="0">
                <a:solidFill>
                  <a:srgbClr val="92D050"/>
                </a:solidFill>
                <a:latin typeface="Courier New" panose="02070309020205020404" pitchFamily="49" charset="0"/>
                <a:cs typeface="Courier New" panose="02070309020205020404" pitchFamily="49" charset="0"/>
              </a:rPr>
            </a:br>
            <a:r>
              <a:rPr lang="en-US" sz="1200" i="1" dirty="0" smtClean="0">
                <a:solidFill>
                  <a:srgbClr val="92D050"/>
                </a:solidFill>
                <a:latin typeface="Courier New" panose="02070309020205020404" pitchFamily="49" charset="0"/>
                <a:cs typeface="Courier New" panose="02070309020205020404" pitchFamily="49" charset="0"/>
              </a:rPr>
              <a:t>Anchor</a:t>
            </a:r>
            <a:r>
              <a:rPr lang="en-US" sz="1200" i="1" dirty="0">
                <a:solidFill>
                  <a:srgbClr val="92D050"/>
                </a:solidFill>
                <a:latin typeface="Courier New" panose="02070309020205020404" pitchFamily="49" charset="0"/>
                <a:cs typeface="Courier New" panose="02070309020205020404" pitchFamily="49" charset="0"/>
              </a:rPr>
              <a:t>['begin'] </a:t>
            </a:r>
            <a:r>
              <a:rPr lang="en-US" sz="1200" i="1" dirty="0" smtClean="0">
                <a:solidFill>
                  <a:srgbClr val="92D050"/>
                </a:solidFill>
                <a:latin typeface="Courier New" panose="02070309020205020404" pitchFamily="49" charset="0"/>
                <a:cs typeface="Courier New" panose="02070309020205020404" pitchFamily="49" charset="0"/>
              </a:rPr>
              <a:t>-&gt; </a:t>
            </a:r>
            <a:br>
              <a:rPr lang="en-US" sz="1200" i="1" dirty="0" smtClean="0">
                <a:solidFill>
                  <a:srgbClr val="92D050"/>
                </a:solidFill>
                <a:latin typeface="Courier New" panose="02070309020205020404" pitchFamily="49" charset="0"/>
                <a:cs typeface="Courier New" panose="02070309020205020404" pitchFamily="49" charset="0"/>
              </a:rPr>
            </a:br>
            <a:r>
              <a:rPr lang="en-US" sz="1200" i="1" dirty="0" smtClean="0">
                <a:solidFill>
                  <a:srgbClr val="92D050"/>
                </a:solidFill>
                <a:latin typeface="Courier New" panose="02070309020205020404" pitchFamily="49" charset="0"/>
                <a:cs typeface="Courier New" panose="02070309020205020404" pitchFamily="49" charset="0"/>
              </a:rPr>
              <a:t>Class</a:t>
            </a:r>
            <a:r>
              <a:rPr lang="en-US" sz="1200" i="1" dirty="0">
                <a:solidFill>
                  <a:srgbClr val="92D050"/>
                </a:solidFill>
                <a:latin typeface="Courier New" panose="02070309020205020404" pitchFamily="49" charset="0"/>
                <a:cs typeface="Courier New" panose="02070309020205020404" pitchFamily="49" charset="0"/>
              </a:rPr>
              <a:t>['module::install'] </a:t>
            </a:r>
            <a:r>
              <a:rPr lang="en-US" sz="1200" i="1" dirty="0" smtClean="0">
                <a:solidFill>
                  <a:srgbClr val="92D050"/>
                </a:solidFill>
                <a:latin typeface="Courier New" panose="02070309020205020404" pitchFamily="49" charset="0"/>
                <a:cs typeface="Courier New" panose="02070309020205020404" pitchFamily="49" charset="0"/>
              </a:rPr>
              <a:t>-&gt; Class</a:t>
            </a:r>
            <a:r>
              <a:rPr lang="en-US" sz="1200" i="1" dirty="0">
                <a:solidFill>
                  <a:srgbClr val="92D050"/>
                </a:solidFill>
                <a:latin typeface="Courier New" panose="02070309020205020404" pitchFamily="49" charset="0"/>
                <a:cs typeface="Courier New" panose="02070309020205020404" pitchFamily="49" charset="0"/>
              </a:rPr>
              <a:t>['module::config'] ~</a:t>
            </a:r>
            <a:r>
              <a:rPr lang="en-US" sz="1200" i="1" dirty="0" smtClean="0">
                <a:solidFill>
                  <a:srgbClr val="92D050"/>
                </a:solidFill>
                <a:latin typeface="Courier New" panose="02070309020205020404" pitchFamily="49" charset="0"/>
                <a:cs typeface="Courier New" panose="02070309020205020404" pitchFamily="49" charset="0"/>
              </a:rPr>
              <a:t>&gt; Class</a:t>
            </a:r>
            <a:r>
              <a:rPr lang="en-US" sz="1200" i="1" dirty="0">
                <a:solidFill>
                  <a:srgbClr val="92D050"/>
                </a:solidFill>
                <a:latin typeface="Courier New" panose="02070309020205020404" pitchFamily="49" charset="0"/>
                <a:cs typeface="Courier New" panose="02070309020205020404" pitchFamily="49" charset="0"/>
              </a:rPr>
              <a:t>['module::service</a:t>
            </a:r>
            <a:r>
              <a:rPr lang="en-US" sz="1200" i="1" dirty="0" smtClean="0">
                <a:solidFill>
                  <a:srgbClr val="92D050"/>
                </a:solidFill>
                <a:latin typeface="Courier New" panose="02070309020205020404" pitchFamily="49" charset="0"/>
                <a:cs typeface="Courier New" panose="02070309020205020404" pitchFamily="49" charset="0"/>
              </a:rPr>
              <a:t>']-&gt;</a:t>
            </a:r>
            <a:br>
              <a:rPr lang="en-US" sz="1200" i="1" dirty="0" smtClean="0">
                <a:solidFill>
                  <a:srgbClr val="92D050"/>
                </a:solidFill>
                <a:latin typeface="Courier New" panose="02070309020205020404" pitchFamily="49" charset="0"/>
                <a:cs typeface="Courier New" panose="02070309020205020404" pitchFamily="49" charset="0"/>
              </a:rPr>
            </a:br>
            <a:r>
              <a:rPr lang="en-US" sz="1200" i="1" dirty="0" smtClean="0">
                <a:solidFill>
                  <a:srgbClr val="92D050"/>
                </a:solidFill>
                <a:latin typeface="Courier New" panose="02070309020205020404" pitchFamily="49" charset="0"/>
                <a:cs typeface="Courier New" panose="02070309020205020404" pitchFamily="49" charset="0"/>
              </a:rPr>
              <a:t>Anchor</a:t>
            </a:r>
            <a:r>
              <a:rPr lang="en-US" sz="1200" i="1" dirty="0">
                <a:solidFill>
                  <a:srgbClr val="92D050"/>
                </a:solidFill>
                <a:latin typeface="Courier New" panose="02070309020205020404" pitchFamily="49" charset="0"/>
                <a:cs typeface="Courier New" panose="02070309020205020404" pitchFamily="49" charset="0"/>
              </a:rPr>
              <a:t>['end']</a:t>
            </a:r>
            <a:endParaRPr lang="en-US" sz="1200" dirty="0">
              <a:solidFill>
                <a:srgbClr val="92D050"/>
              </a:solidFill>
              <a:latin typeface="Courier New" panose="02070309020205020404" pitchFamily="49" charset="0"/>
              <a:cs typeface="Courier New" panose="02070309020205020404" pitchFamily="49" charset="0"/>
            </a:endParaRPr>
          </a:p>
        </p:txBody>
      </p:sp>
      <p:sp>
        <p:nvSpPr>
          <p:cNvPr id="5" name="Rectangle 4"/>
          <p:cNvSpPr/>
          <p:nvPr/>
        </p:nvSpPr>
        <p:spPr>
          <a:xfrm>
            <a:off x="6667500" y="5797685"/>
            <a:ext cx="3446585" cy="307777"/>
          </a:xfrm>
          <a:prstGeom prst="rect">
            <a:avLst/>
          </a:prstGeom>
        </p:spPr>
        <p:txBody>
          <a:bodyPr wrap="none">
            <a:spAutoFit/>
          </a:bodyPr>
          <a:lstStyle/>
          <a:p>
            <a:pPr lvl="0"/>
            <a:r>
              <a:rPr lang="en-US" sz="1400" dirty="0"/>
              <a:t>(</a:t>
            </a:r>
            <a:r>
              <a:rPr lang="en-US" sz="1400" i="1" dirty="0"/>
              <a:t>Note: anchoring requires </a:t>
            </a:r>
            <a:r>
              <a:rPr lang="en-US" sz="1400" i="1" u="sng" dirty="0">
                <a:hlinkClick r:id="rId4"/>
              </a:rPr>
              <a:t>puppetlabs-stdlib</a:t>
            </a:r>
            <a:r>
              <a:rPr lang="en-US" sz="1400" i="1" dirty="0"/>
              <a:t>.</a:t>
            </a:r>
            <a:r>
              <a:rPr lang="en-US" sz="1400" dirty="0"/>
              <a:t>)</a:t>
            </a:r>
          </a:p>
        </p:txBody>
      </p:sp>
    </p:spTree>
    <p:extLst>
      <p:ext uri="{BB962C8B-B14F-4D97-AF65-F5344CB8AC3E}">
        <p14:creationId xmlns:p14="http://schemas.microsoft.com/office/powerpoint/2010/main" val="398162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Testing Puppet Modules</a:t>
            </a:r>
            <a:endParaRPr lang="en-US" sz="4000" dirty="0"/>
          </a:p>
        </p:txBody>
      </p:sp>
      <p:sp>
        <p:nvSpPr>
          <p:cNvPr id="3" name="Content Placeholder 2"/>
          <p:cNvSpPr>
            <a:spLocks noGrp="1"/>
          </p:cNvSpPr>
          <p:nvPr>
            <p:ph sz="half" idx="1"/>
          </p:nvPr>
        </p:nvSpPr>
        <p:spPr/>
        <p:txBody>
          <a:bodyPr>
            <a:normAutofit fontScale="92500" lnSpcReduction="20000"/>
          </a:bodyPr>
          <a:lstStyle/>
          <a:p>
            <a:r>
              <a:rPr lang="en-US" dirty="0">
                <a:hlinkClick r:id="rId3"/>
              </a:rPr>
              <a:t>Rspec-Puppet</a:t>
            </a:r>
            <a:endParaRPr lang="en-US" dirty="0" smtClean="0"/>
          </a:p>
          <a:p>
            <a:pPr lvl="1"/>
            <a:r>
              <a:rPr lang="en-US" dirty="0" smtClean="0"/>
              <a:t>A </a:t>
            </a:r>
            <a:r>
              <a:rPr lang="en-US" dirty="0"/>
              <a:t>unit-testing framework for </a:t>
            </a:r>
            <a:r>
              <a:rPr lang="en-US" b="1" dirty="0"/>
              <a:t>Puppet</a:t>
            </a:r>
            <a:r>
              <a:rPr lang="en-US" dirty="0"/>
              <a:t>. It </a:t>
            </a:r>
            <a:r>
              <a:rPr lang="en-US" dirty="0" smtClean="0"/>
              <a:t>extends </a:t>
            </a:r>
            <a:r>
              <a:rPr lang="en-US" b="1" dirty="0"/>
              <a:t>RSpec</a:t>
            </a:r>
            <a:r>
              <a:rPr lang="en-US" dirty="0"/>
              <a:t> to allow the testing framework to understand </a:t>
            </a:r>
            <a:r>
              <a:rPr lang="en-US" b="1" dirty="0"/>
              <a:t>Puppet</a:t>
            </a:r>
            <a:r>
              <a:rPr lang="en-US" dirty="0"/>
              <a:t> </a:t>
            </a:r>
            <a:r>
              <a:rPr lang="en-US" b="1" dirty="0"/>
              <a:t>catalogs</a:t>
            </a:r>
            <a:r>
              <a:rPr lang="en-US" dirty="0"/>
              <a:t>, the artifact it specializes in testing.  </a:t>
            </a:r>
          </a:p>
          <a:p>
            <a:pPr lvl="1"/>
            <a:r>
              <a:rPr lang="en-US" b="1" dirty="0"/>
              <a:t>RSpec</a:t>
            </a:r>
            <a:r>
              <a:rPr lang="en-US" dirty="0"/>
              <a:t> lets you provide facts, like `</a:t>
            </a:r>
            <a:r>
              <a:rPr lang="en-US" i="1" dirty="0"/>
              <a:t>osfamily</a:t>
            </a:r>
            <a:r>
              <a:rPr lang="en-US" dirty="0"/>
              <a:t>`, in order to test the </a:t>
            </a:r>
            <a:r>
              <a:rPr lang="en-US" b="1" dirty="0"/>
              <a:t>module</a:t>
            </a:r>
            <a:r>
              <a:rPr lang="en-US" dirty="0"/>
              <a:t> in various scenarios.</a:t>
            </a:r>
          </a:p>
          <a:p>
            <a:r>
              <a:rPr lang="en-US" dirty="0" smtClean="0"/>
              <a:t>Rspec-system </a:t>
            </a:r>
          </a:p>
          <a:p>
            <a:pPr lvl="1"/>
            <a:r>
              <a:rPr lang="en-US" dirty="0" smtClean="0"/>
              <a:t>An </a:t>
            </a:r>
            <a:r>
              <a:rPr lang="en-US" dirty="0"/>
              <a:t>acceptance/integration testing framework that provisions, configures, and uses various Vagrant virtual machines to apply your puppet module to a real machine and then test </a:t>
            </a:r>
            <a:r>
              <a:rPr lang="en-US" dirty="0" smtClean="0"/>
              <a:t>things </a:t>
            </a:r>
            <a:r>
              <a:rPr lang="en-US" dirty="0"/>
              <a:t>from the command line within the VM</a:t>
            </a:r>
            <a:r>
              <a:rPr lang="en-US" dirty="0" smtClean="0"/>
              <a:t>.</a:t>
            </a:r>
            <a:endParaRPr lang="en-US" dirty="0"/>
          </a:p>
        </p:txBody>
      </p:sp>
      <p:sp>
        <p:nvSpPr>
          <p:cNvPr id="6" name="Content Placeholder 5"/>
          <p:cNvSpPr>
            <a:spLocks noGrp="1"/>
          </p:cNvSpPr>
          <p:nvPr>
            <p:ph sz="half" idx="2"/>
          </p:nvPr>
        </p:nvSpPr>
        <p:spPr/>
        <p:txBody>
          <a:bodyPr>
            <a:normAutofit fontScale="92500" lnSpcReduction="20000"/>
          </a:bodyPr>
          <a:lstStyle/>
          <a:p>
            <a:r>
              <a:rPr lang="en-US" dirty="0"/>
              <a:t>serverspec </a:t>
            </a:r>
            <a:endParaRPr lang="en-US" dirty="0" smtClean="0"/>
          </a:p>
          <a:p>
            <a:pPr lvl="1"/>
            <a:r>
              <a:rPr lang="en-US" dirty="0" smtClean="0"/>
              <a:t>Serverspec </a:t>
            </a:r>
            <a:r>
              <a:rPr lang="en-US" dirty="0"/>
              <a:t>provides additional testing constructs (such as `be_running` and `be_installed`) for rspec-system, and allows you to abstract away details of the underlying distribution when testing.</a:t>
            </a:r>
          </a:p>
        </p:txBody>
      </p:sp>
    </p:spTree>
    <p:extLst>
      <p:ext uri="{BB962C8B-B14F-4D97-AF65-F5344CB8AC3E}">
        <p14:creationId xmlns:p14="http://schemas.microsoft.com/office/powerpoint/2010/main" val="40605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ModuleFile</a:t>
            </a:r>
            <a:endParaRPr lang="en-US" dirty="0"/>
          </a:p>
        </p:txBody>
      </p:sp>
      <p:sp>
        <p:nvSpPr>
          <p:cNvPr id="3" name="Content Placeholder 2"/>
          <p:cNvSpPr>
            <a:spLocks noGrp="1"/>
          </p:cNvSpPr>
          <p:nvPr>
            <p:ph sz="half" idx="1"/>
          </p:nvPr>
        </p:nvSpPr>
        <p:spPr>
          <a:xfrm>
            <a:off x="1981199" y="1981200"/>
            <a:ext cx="5303856" cy="4480560"/>
          </a:xfrm>
        </p:spPr>
        <p:txBody>
          <a:bodyPr>
            <a:normAutofit fontScale="55000" lnSpcReduction="20000"/>
          </a:bodyPr>
          <a:lstStyle/>
          <a:p>
            <a:r>
              <a:rPr lang="en-US" dirty="0"/>
              <a:t>In your module’s main directory, create a text file named Modulefile.</a:t>
            </a:r>
            <a:endParaRPr lang="en-US" dirty="0" smtClean="0"/>
          </a:p>
          <a:p>
            <a:pPr lvl="1"/>
            <a:r>
              <a:rPr lang="en-US" dirty="0" smtClean="0"/>
              <a:t>The </a:t>
            </a:r>
            <a:r>
              <a:rPr lang="en-US" dirty="0"/>
              <a:t>Modulefile resembles a configuration or data file, but is actually a simple Ruby domain-specific language (DSL), which is executed when you build a tarball of the </a:t>
            </a:r>
            <a:r>
              <a:rPr lang="en-US" dirty="0" smtClean="0"/>
              <a:t>module.</a:t>
            </a:r>
          </a:p>
          <a:p>
            <a:r>
              <a:rPr lang="en-US" dirty="0"/>
              <a:t>Modulefiles support the following pieces of metadata: </a:t>
            </a:r>
            <a:endParaRPr lang="en-US" dirty="0" smtClean="0"/>
          </a:p>
          <a:p>
            <a:pPr lvl="1"/>
            <a:r>
              <a:rPr lang="en-US" b="1" dirty="0" smtClean="0"/>
              <a:t>name</a:t>
            </a:r>
            <a:r>
              <a:rPr lang="en-US" dirty="0" smtClean="0"/>
              <a:t> </a:t>
            </a:r>
            <a:r>
              <a:rPr lang="en-US" dirty="0"/>
              <a:t>— </a:t>
            </a:r>
            <a:r>
              <a:rPr lang="en-US" i="1" dirty="0">
                <a:solidFill>
                  <a:srgbClr val="FF0000"/>
                </a:solidFill>
              </a:rPr>
              <a:t>REQUIRED</a:t>
            </a:r>
            <a:r>
              <a:rPr lang="en-US" dirty="0"/>
              <a:t>. </a:t>
            </a:r>
            <a:r>
              <a:rPr lang="en-US" dirty="0" smtClean="0"/>
              <a:t>The </a:t>
            </a:r>
            <a:r>
              <a:rPr lang="en-US" dirty="0"/>
              <a:t>full name of the module, including the </a:t>
            </a:r>
            <a:r>
              <a:rPr lang="en-US" dirty="0" smtClean="0"/>
              <a:t>username</a:t>
            </a:r>
            <a:endParaRPr lang="en-US" dirty="0"/>
          </a:p>
          <a:p>
            <a:pPr lvl="1"/>
            <a:r>
              <a:rPr lang="en-US" b="1" dirty="0"/>
              <a:t>version</a:t>
            </a:r>
            <a:r>
              <a:rPr lang="en-US" dirty="0"/>
              <a:t> — </a:t>
            </a:r>
            <a:r>
              <a:rPr lang="en-US" i="1" dirty="0">
                <a:solidFill>
                  <a:srgbClr val="FF0000"/>
                </a:solidFill>
              </a:rPr>
              <a:t>REQUIRED</a:t>
            </a:r>
            <a:r>
              <a:rPr lang="en-US" dirty="0"/>
              <a:t>. The current version of the module. This should be a semantic version.</a:t>
            </a:r>
          </a:p>
          <a:p>
            <a:pPr lvl="1"/>
            <a:r>
              <a:rPr lang="en-US" b="1" dirty="0"/>
              <a:t>summary</a:t>
            </a:r>
            <a:r>
              <a:rPr lang="en-US" dirty="0"/>
              <a:t> — </a:t>
            </a:r>
            <a:r>
              <a:rPr lang="en-US" i="1" dirty="0">
                <a:solidFill>
                  <a:srgbClr val="FF0000"/>
                </a:solidFill>
              </a:rPr>
              <a:t>REQUIRED</a:t>
            </a:r>
            <a:r>
              <a:rPr lang="en-US" dirty="0"/>
              <a:t>. A one-line description of the module.</a:t>
            </a:r>
          </a:p>
          <a:p>
            <a:pPr lvl="1"/>
            <a:r>
              <a:rPr lang="en-US" b="1" dirty="0"/>
              <a:t>description</a:t>
            </a:r>
            <a:r>
              <a:rPr lang="en-US" dirty="0"/>
              <a:t> — </a:t>
            </a:r>
            <a:r>
              <a:rPr lang="en-US" i="1" dirty="0">
                <a:solidFill>
                  <a:srgbClr val="FF0000"/>
                </a:solidFill>
              </a:rPr>
              <a:t>REQUIRED</a:t>
            </a:r>
            <a:r>
              <a:rPr lang="en-US" dirty="0"/>
              <a:t>. A more complete description of the module.</a:t>
            </a:r>
          </a:p>
          <a:p>
            <a:pPr lvl="1"/>
            <a:r>
              <a:rPr lang="en-US" b="1" dirty="0"/>
              <a:t>dependency</a:t>
            </a:r>
            <a:r>
              <a:rPr lang="en-US" dirty="0"/>
              <a:t> — A module that this module depends on. Unlike the other fields, the dependency method accepts up to three comma-separated arguments: </a:t>
            </a:r>
            <a:endParaRPr lang="en-US" dirty="0" smtClean="0"/>
          </a:p>
          <a:p>
            <a:pPr lvl="2"/>
            <a:r>
              <a:rPr lang="en-US" dirty="0" smtClean="0"/>
              <a:t>a </a:t>
            </a:r>
            <a:r>
              <a:rPr lang="en-US" dirty="0"/>
              <a:t>module name (with a slash between the user and name, not a hyphen), a version requirement, and a repository. </a:t>
            </a:r>
          </a:p>
          <a:p>
            <a:pPr lvl="1"/>
            <a:r>
              <a:rPr lang="en-US" b="1" dirty="0"/>
              <a:t>project_page</a:t>
            </a:r>
            <a:r>
              <a:rPr lang="en-US" dirty="0"/>
              <a:t> — The module’s website.</a:t>
            </a:r>
          </a:p>
          <a:p>
            <a:pPr lvl="1"/>
            <a:r>
              <a:rPr lang="en-US" b="1" dirty="0"/>
              <a:t>license</a:t>
            </a:r>
            <a:r>
              <a:rPr lang="en-US" dirty="0"/>
              <a:t> — The license under which the module is made available.</a:t>
            </a:r>
          </a:p>
          <a:p>
            <a:pPr lvl="1"/>
            <a:r>
              <a:rPr lang="en-US" b="1" dirty="0"/>
              <a:t>author</a:t>
            </a:r>
            <a:r>
              <a:rPr lang="en-US" dirty="0"/>
              <a:t> — The module’s author. If not provided, this field will default to the username portion of the module’s name field.</a:t>
            </a:r>
          </a:p>
          <a:p>
            <a:pPr lvl="1"/>
            <a:r>
              <a:rPr lang="en-US" b="1" dirty="0"/>
              <a:t>source</a:t>
            </a:r>
            <a:r>
              <a:rPr lang="en-US" dirty="0"/>
              <a:t> — The module’s source. This field’s purpose is not specified.</a:t>
            </a:r>
          </a:p>
        </p:txBody>
      </p:sp>
      <p:sp>
        <p:nvSpPr>
          <p:cNvPr id="4" name="Content Placeholder 3"/>
          <p:cNvSpPr>
            <a:spLocks noGrp="1"/>
          </p:cNvSpPr>
          <p:nvPr>
            <p:ph sz="half" idx="2"/>
          </p:nvPr>
        </p:nvSpPr>
        <p:spPr>
          <a:xfrm>
            <a:off x="7434941" y="1981200"/>
            <a:ext cx="4211097" cy="4480560"/>
          </a:xfrm>
          <a:solidFill>
            <a:schemeClr val="tx1"/>
          </a:solidFill>
        </p:spPr>
        <p:txBody>
          <a:bodyPr>
            <a:noAutofit/>
          </a:bodyPr>
          <a:lstStyle/>
          <a:p>
            <a:pPr marL="0" indent="0">
              <a:buNone/>
            </a:pPr>
            <a:r>
              <a:rPr lang="en-US" sz="1200" b="1" dirty="0" smtClean="0">
                <a:solidFill>
                  <a:srgbClr val="92D050"/>
                </a:solidFill>
                <a:latin typeface="Courier New" panose="02070309020205020404" pitchFamily="49" charset="0"/>
                <a:cs typeface="Courier New" panose="02070309020205020404" pitchFamily="49" charset="0"/>
              </a:rPr>
              <a:t># Modulefile</a:t>
            </a:r>
            <a:br>
              <a:rPr lang="en-US" sz="1200" b="1" dirty="0" smtClean="0">
                <a:solidFill>
                  <a:srgbClr val="92D050"/>
                </a:solidFill>
                <a:latin typeface="Courier New" panose="02070309020205020404" pitchFamily="49" charset="0"/>
                <a:cs typeface="Courier New" panose="02070309020205020404" pitchFamily="49" charset="0"/>
              </a:rPr>
            </a:br>
            <a:r>
              <a:rPr lang="en-US" sz="1200" b="1" dirty="0" smtClean="0">
                <a:solidFill>
                  <a:srgbClr val="92D050"/>
                </a:solidFill>
                <a:latin typeface="Courier New" panose="02070309020205020404" pitchFamily="49" charset="0"/>
                <a:cs typeface="Courier New" panose="02070309020205020404" pitchFamily="49" charset="0"/>
              </a:rPr>
              <a:t>name</a:t>
            </a:r>
            <a:r>
              <a:rPr lang="en-US" sz="1200" dirty="0" smtClean="0">
                <a:solidFill>
                  <a:srgbClr val="92D050"/>
                </a:solidFill>
                <a:latin typeface="Courier New" panose="02070309020205020404" pitchFamily="49" charset="0"/>
                <a:cs typeface="Courier New" panose="02070309020205020404" pitchFamily="49" charset="0"/>
              </a:rPr>
              <a:t> ‘examplecorp-mymodule’</a:t>
            </a:r>
            <a:br>
              <a:rPr lang="en-US" sz="1200" dirty="0" smtClean="0">
                <a:solidFill>
                  <a:srgbClr val="92D050"/>
                </a:solidFill>
                <a:latin typeface="Courier New" panose="02070309020205020404" pitchFamily="49" charset="0"/>
                <a:cs typeface="Courier New" panose="02070309020205020404" pitchFamily="49" charset="0"/>
              </a:rPr>
            </a:br>
            <a:r>
              <a:rPr lang="en-US" sz="1200" b="1" dirty="0" smtClean="0">
                <a:solidFill>
                  <a:srgbClr val="92D050"/>
                </a:solidFill>
                <a:latin typeface="Courier New" panose="02070309020205020404" pitchFamily="49" charset="0"/>
                <a:cs typeface="Courier New" panose="02070309020205020404" pitchFamily="49" charset="0"/>
              </a:rPr>
              <a:t>version</a:t>
            </a:r>
            <a:r>
              <a:rPr lang="en-US" sz="1200" dirty="0" smtClean="0">
                <a:solidFill>
                  <a:srgbClr val="92D050"/>
                </a:solidFill>
                <a:latin typeface="Courier New" panose="02070309020205020404" pitchFamily="49" charset="0"/>
                <a:cs typeface="Courier New" panose="02070309020205020404" pitchFamily="49" charset="0"/>
              </a:rPr>
              <a:t> ‘0.0.1’</a:t>
            </a:r>
            <a:br>
              <a:rPr lang="en-US" sz="1200" dirty="0" smtClean="0">
                <a:solidFill>
                  <a:srgbClr val="92D050"/>
                </a:solidFill>
                <a:latin typeface="Courier New" panose="02070309020205020404" pitchFamily="49" charset="0"/>
                <a:cs typeface="Courier New" panose="02070309020205020404" pitchFamily="49" charset="0"/>
              </a:rPr>
            </a:br>
            <a:r>
              <a:rPr lang="en-US" sz="1200" b="1" dirty="0" smtClean="0">
                <a:solidFill>
                  <a:srgbClr val="92D050"/>
                </a:solidFill>
                <a:latin typeface="Courier New" panose="02070309020205020404" pitchFamily="49" charset="0"/>
                <a:cs typeface="Courier New" panose="02070309020205020404" pitchFamily="49" charset="0"/>
              </a:rPr>
              <a:t>summary </a:t>
            </a:r>
            <a:r>
              <a:rPr lang="en-US" sz="1200" dirty="0" smtClean="0">
                <a:solidFill>
                  <a:srgbClr val="92D050"/>
                </a:solidFill>
                <a:latin typeface="Courier New" panose="02070309020205020404" pitchFamily="49" charset="0"/>
                <a:cs typeface="Courier New" panose="02070309020205020404" pitchFamily="49" charset="0"/>
              </a:rPr>
              <a:t>‘My module is an example of a summary’</a:t>
            </a:r>
            <a:br>
              <a:rPr lang="en-US" sz="1200" dirty="0" smtClean="0">
                <a:solidFill>
                  <a:srgbClr val="92D050"/>
                </a:solidFill>
                <a:latin typeface="Courier New" panose="02070309020205020404" pitchFamily="49" charset="0"/>
                <a:cs typeface="Courier New" panose="02070309020205020404" pitchFamily="49" charset="0"/>
              </a:rPr>
            </a:br>
            <a:r>
              <a:rPr lang="en-US" sz="1200" b="1" dirty="0" smtClean="0">
                <a:solidFill>
                  <a:srgbClr val="92D050"/>
                </a:solidFill>
                <a:latin typeface="Courier New" panose="02070309020205020404" pitchFamily="49" charset="0"/>
                <a:cs typeface="Courier New" panose="02070309020205020404" pitchFamily="49" charset="0"/>
              </a:rPr>
              <a:t>description</a:t>
            </a:r>
            <a:r>
              <a:rPr lang="en-US" sz="1200" dirty="0" smtClean="0">
                <a:solidFill>
                  <a:srgbClr val="92D050"/>
                </a:solidFill>
                <a:latin typeface="Courier New" panose="02070309020205020404" pitchFamily="49" charset="0"/>
                <a:cs typeface="Courier New" panose="02070309020205020404" pitchFamily="49" charset="0"/>
              </a:rPr>
              <a:t> “This is a full description of the module, and is being written as a multi-line string.“</a:t>
            </a:r>
            <a:br>
              <a:rPr lang="en-US" sz="1200" dirty="0" smtClean="0">
                <a:solidFill>
                  <a:srgbClr val="92D050"/>
                </a:solidFill>
                <a:latin typeface="Courier New" panose="02070309020205020404" pitchFamily="49" charset="0"/>
                <a:cs typeface="Courier New" panose="02070309020205020404" pitchFamily="49" charset="0"/>
              </a:rPr>
            </a:br>
            <a:r>
              <a:rPr lang="en-US" sz="1200" b="1" dirty="0">
                <a:solidFill>
                  <a:srgbClr val="92D050"/>
                </a:solidFill>
                <a:latin typeface="Courier New" panose="02070309020205020404" pitchFamily="49" charset="0"/>
                <a:cs typeface="Courier New" panose="02070309020205020404" pitchFamily="49" charset="0"/>
              </a:rPr>
              <a:t>dependency</a:t>
            </a:r>
            <a:r>
              <a:rPr lang="en-US" sz="1200" dirty="0">
                <a:solidFill>
                  <a:srgbClr val="92D050"/>
                </a:solidFill>
                <a:latin typeface="Courier New" panose="02070309020205020404" pitchFamily="49" charset="0"/>
                <a:cs typeface="Courier New" panose="02070309020205020404" pitchFamily="49" charset="0"/>
              </a:rPr>
              <a:t> ‘puppetlabs/mysql’, ‘1.2.3’</a:t>
            </a:r>
            <a:br>
              <a:rPr lang="en-US" sz="1200" dirty="0">
                <a:solidFill>
                  <a:srgbClr val="92D050"/>
                </a:solidFill>
                <a:latin typeface="Courier New" panose="02070309020205020404" pitchFamily="49" charset="0"/>
                <a:cs typeface="Courier New" panose="02070309020205020404" pitchFamily="49" charset="0"/>
              </a:rPr>
            </a:br>
            <a:endParaRPr lang="en-US" sz="1200" dirty="0" smtClean="0">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913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Documenting </a:t>
            </a:r>
            <a:r>
              <a:rPr lang="en-US" dirty="0"/>
              <a:t>Puppet </a:t>
            </a:r>
            <a:r>
              <a:rPr lang="en-US" dirty="0" smtClean="0"/>
              <a:t>Modules</a:t>
            </a:r>
            <a:endParaRPr lang="en-US" dirty="0"/>
          </a:p>
        </p:txBody>
      </p:sp>
      <p:sp>
        <p:nvSpPr>
          <p:cNvPr id="3" name="Content Placeholder 2"/>
          <p:cNvSpPr>
            <a:spLocks noGrp="1"/>
          </p:cNvSpPr>
          <p:nvPr>
            <p:ph sz="half" idx="1"/>
          </p:nvPr>
        </p:nvSpPr>
        <p:spPr/>
        <p:txBody>
          <a:bodyPr>
            <a:normAutofit/>
          </a:bodyPr>
          <a:lstStyle/>
          <a:p>
            <a:r>
              <a:rPr lang="en-US" sz="1800" dirty="0"/>
              <a:t>You are encouraged to document any </a:t>
            </a:r>
            <a:r>
              <a:rPr lang="en-US" sz="1800" b="1" dirty="0"/>
              <a:t>module</a:t>
            </a:r>
            <a:r>
              <a:rPr lang="en-US" sz="1800" dirty="0"/>
              <a:t> you write, whether you intend the </a:t>
            </a:r>
            <a:r>
              <a:rPr lang="en-US" sz="1800" b="1" dirty="0"/>
              <a:t>module</a:t>
            </a:r>
            <a:r>
              <a:rPr lang="en-US" sz="1800" dirty="0"/>
              <a:t> solely for internal use or for publication on the </a:t>
            </a:r>
            <a:r>
              <a:rPr lang="en-US" sz="1800" b="1" dirty="0"/>
              <a:t>Puppet</a:t>
            </a:r>
            <a:r>
              <a:rPr lang="en-US" sz="1800" dirty="0"/>
              <a:t> </a:t>
            </a:r>
            <a:r>
              <a:rPr lang="en-US" sz="1800" b="1" dirty="0"/>
              <a:t>Forge</a:t>
            </a:r>
            <a:r>
              <a:rPr lang="en-US" sz="1800" dirty="0"/>
              <a:t>. </a:t>
            </a:r>
            <a:endParaRPr lang="en-US" sz="1800" dirty="0" smtClean="0"/>
          </a:p>
          <a:p>
            <a:r>
              <a:rPr lang="en-US" sz="1800" dirty="0" smtClean="0"/>
              <a:t>Documenting </a:t>
            </a:r>
            <a:r>
              <a:rPr lang="en-US" sz="1800" dirty="0"/>
              <a:t>your </a:t>
            </a:r>
            <a:r>
              <a:rPr lang="en-US" sz="1800" b="1" dirty="0"/>
              <a:t>module</a:t>
            </a:r>
            <a:r>
              <a:rPr lang="en-US" sz="1800" dirty="0"/>
              <a:t> will help future-you remember what your </a:t>
            </a:r>
            <a:r>
              <a:rPr lang="en-US" sz="1800" b="1" dirty="0"/>
              <a:t>module</a:t>
            </a:r>
            <a:r>
              <a:rPr lang="en-US" sz="1800" dirty="0"/>
              <a:t> was built to do and can help explain why you chose to do things one way versus another. And anyone else using your </a:t>
            </a:r>
            <a:r>
              <a:rPr lang="en-US" sz="1800" b="1" dirty="0"/>
              <a:t>module</a:t>
            </a:r>
            <a:r>
              <a:rPr lang="en-US" sz="1800" dirty="0"/>
              <a:t> will definitely appreciate it</a:t>
            </a:r>
            <a:r>
              <a:rPr lang="en-US" sz="1800" dirty="0" smtClean="0"/>
              <a:t>.</a:t>
            </a:r>
          </a:p>
          <a:p>
            <a:r>
              <a:rPr lang="en-US" sz="1800" dirty="0" smtClean="0"/>
              <a:t>If you use the </a:t>
            </a:r>
            <a:r>
              <a:rPr lang="en-US" sz="1800" i="1" dirty="0" smtClean="0"/>
              <a:t>`puppet module generate`</a:t>
            </a:r>
            <a:r>
              <a:rPr lang="en-US" sz="1800" dirty="0" smtClean="0"/>
              <a:t> command it will create a default README.md template.</a:t>
            </a:r>
          </a:p>
          <a:p>
            <a:r>
              <a:rPr lang="en-US" sz="1800" dirty="0" smtClean="0"/>
              <a:t>Refer to the Puppet </a:t>
            </a:r>
            <a:r>
              <a:rPr lang="en-US" sz="1800" b="1" dirty="0" smtClean="0"/>
              <a:t>module</a:t>
            </a:r>
            <a:r>
              <a:rPr lang="en-US" sz="1800" dirty="0" smtClean="0"/>
              <a:t> style guide for more on documentation.</a:t>
            </a:r>
            <a:endParaRPr lang="en-US" sz="1800" dirty="0"/>
          </a:p>
        </p:txBody>
      </p:sp>
      <p:sp>
        <p:nvSpPr>
          <p:cNvPr id="4" name="Content Placeholder 3"/>
          <p:cNvSpPr>
            <a:spLocks noGrp="1"/>
          </p:cNvSpPr>
          <p:nvPr>
            <p:ph sz="half" idx="2"/>
          </p:nvPr>
        </p:nvSpPr>
        <p:spPr>
          <a:xfrm>
            <a:off x="6641128" y="1981200"/>
            <a:ext cx="5246072" cy="4480560"/>
          </a:xfrm>
          <a:solidFill>
            <a:schemeClr val="tx1"/>
          </a:solidFill>
        </p:spPr>
        <p:txBody>
          <a:bodyPr>
            <a:noAutofit/>
          </a:bodyPr>
          <a:lstStyle/>
          <a:p>
            <a:pPr marL="0" indent="0">
              <a:buNone/>
            </a:pPr>
            <a:r>
              <a:rPr lang="en-US" sz="1050" dirty="0">
                <a:solidFill>
                  <a:srgbClr val="92D050"/>
                </a:solidFill>
                <a:latin typeface="Courier New" panose="02070309020205020404" pitchFamily="49" charset="0"/>
                <a:cs typeface="Courier New" panose="02070309020205020404" pitchFamily="49" charset="0"/>
              </a:rPr>
              <a:t>#</a:t>
            </a:r>
            <a:r>
              <a:rPr lang="en-US" sz="1050" dirty="0" smtClean="0">
                <a:solidFill>
                  <a:srgbClr val="92D050"/>
                </a:solidFill>
                <a:latin typeface="Courier New" panose="02070309020205020404" pitchFamily="49" charset="0"/>
                <a:cs typeface="Courier New" panose="02070309020205020404" pitchFamily="49" charset="0"/>
              </a:rPr>
              <a:t>modulename</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a:t>
            </a:r>
            <a:r>
              <a:rPr lang="en-US" sz="1050" dirty="0">
                <a:solidFill>
                  <a:srgbClr val="92D050"/>
                </a:solidFill>
                <a:latin typeface="Courier New" panose="02070309020205020404" pitchFamily="49" charset="0"/>
                <a:cs typeface="Courier New" panose="02070309020205020404" pitchFamily="49" charset="0"/>
              </a:rPr>
              <a:t>Table of </a:t>
            </a:r>
            <a:r>
              <a:rPr lang="en-US" sz="1050" dirty="0" smtClean="0">
                <a:solidFill>
                  <a:srgbClr val="92D050"/>
                </a:solidFill>
                <a:latin typeface="Courier New" panose="02070309020205020404" pitchFamily="49" charset="0"/>
                <a:cs typeface="Courier New" panose="02070309020205020404" pitchFamily="49" charset="0"/>
              </a:rPr>
              <a:t>Contents</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1</a:t>
            </a:r>
            <a:r>
              <a:rPr lang="en-US" sz="1050" dirty="0">
                <a:solidFill>
                  <a:srgbClr val="92D050"/>
                </a:solidFill>
                <a:latin typeface="Courier New" panose="02070309020205020404" pitchFamily="49" charset="0"/>
                <a:cs typeface="Courier New" panose="02070309020205020404" pitchFamily="49" charset="0"/>
              </a:rPr>
              <a:t>. [Overview](#</a:t>
            </a:r>
            <a:r>
              <a:rPr lang="en-US" sz="1050" dirty="0" smtClean="0">
                <a:solidFill>
                  <a:srgbClr val="92D050"/>
                </a:solidFill>
                <a:latin typeface="Courier New" panose="02070309020205020404" pitchFamily="49" charset="0"/>
                <a:cs typeface="Courier New" panose="02070309020205020404" pitchFamily="49" charset="0"/>
              </a:rPr>
              <a:t>overview)</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2</a:t>
            </a:r>
            <a:r>
              <a:rPr lang="en-US" sz="1050" dirty="0">
                <a:solidFill>
                  <a:srgbClr val="92D050"/>
                </a:solidFill>
                <a:latin typeface="Courier New" panose="02070309020205020404" pitchFamily="49" charset="0"/>
                <a:cs typeface="Courier New" panose="02070309020205020404" pitchFamily="49" charset="0"/>
              </a:rPr>
              <a:t>. [Module Description - What the module does and why it is useful](#</a:t>
            </a:r>
            <a:r>
              <a:rPr lang="en-US" sz="1050" dirty="0" smtClean="0">
                <a:solidFill>
                  <a:srgbClr val="92D050"/>
                </a:solidFill>
                <a:latin typeface="Courier New" panose="02070309020205020404" pitchFamily="49" charset="0"/>
                <a:cs typeface="Courier New" panose="02070309020205020404" pitchFamily="49" charset="0"/>
              </a:rPr>
              <a:t>module-description)</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3</a:t>
            </a:r>
            <a:r>
              <a:rPr lang="en-US" sz="1050" dirty="0">
                <a:solidFill>
                  <a:srgbClr val="92D050"/>
                </a:solidFill>
                <a:latin typeface="Courier New" panose="02070309020205020404" pitchFamily="49" charset="0"/>
                <a:cs typeface="Courier New" panose="02070309020205020404" pitchFamily="49" charset="0"/>
              </a:rPr>
              <a:t>. [Setup - The basics of getting started with [Modulename]](#setup</a:t>
            </a:r>
            <a:r>
              <a:rPr lang="en-US" sz="1050" dirty="0" smtClean="0">
                <a:solidFill>
                  <a:srgbClr val="92D050"/>
                </a:solidFill>
                <a:latin typeface="Courier New" panose="02070309020205020404" pitchFamily="49" charset="0"/>
                <a:cs typeface="Courier New" panose="02070309020205020404" pitchFamily="49" charset="0"/>
              </a:rPr>
              <a:t>)</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    </a:t>
            </a:r>
            <a:r>
              <a:rPr lang="en-US" sz="1050" dirty="0">
                <a:solidFill>
                  <a:srgbClr val="92D050"/>
                </a:solidFill>
                <a:latin typeface="Courier New" panose="02070309020205020404" pitchFamily="49" charset="0"/>
                <a:cs typeface="Courier New" panose="02070309020205020404" pitchFamily="49" charset="0"/>
              </a:rPr>
              <a:t>* [What [Modulename] affects](#what-[modulename]-affects</a:t>
            </a:r>
            <a:r>
              <a:rPr lang="en-US" sz="1050" dirty="0" smtClean="0">
                <a:solidFill>
                  <a:srgbClr val="92D050"/>
                </a:solidFill>
                <a:latin typeface="Courier New" panose="02070309020205020404" pitchFamily="49" charset="0"/>
                <a:cs typeface="Courier New" panose="02070309020205020404" pitchFamily="49" charset="0"/>
              </a:rPr>
              <a:t>)</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    </a:t>
            </a:r>
            <a:r>
              <a:rPr lang="en-US" sz="1050" dirty="0">
                <a:solidFill>
                  <a:srgbClr val="92D050"/>
                </a:solidFill>
                <a:latin typeface="Courier New" panose="02070309020205020404" pitchFamily="49" charset="0"/>
                <a:cs typeface="Courier New" panose="02070309020205020404" pitchFamily="49" charset="0"/>
              </a:rPr>
              <a:t>* [Setup requirements](#setup-requirements</a:t>
            </a:r>
            <a:r>
              <a:rPr lang="en-US" sz="1050" dirty="0" smtClean="0">
                <a:solidFill>
                  <a:srgbClr val="92D050"/>
                </a:solidFill>
                <a:latin typeface="Courier New" panose="02070309020205020404" pitchFamily="49" charset="0"/>
                <a:cs typeface="Courier New" panose="02070309020205020404" pitchFamily="49" charset="0"/>
              </a:rPr>
              <a:t>)</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    </a:t>
            </a:r>
            <a:r>
              <a:rPr lang="en-US" sz="1050" dirty="0">
                <a:solidFill>
                  <a:srgbClr val="92D050"/>
                </a:solidFill>
                <a:latin typeface="Courier New" panose="02070309020205020404" pitchFamily="49" charset="0"/>
                <a:cs typeface="Courier New" panose="02070309020205020404" pitchFamily="49" charset="0"/>
              </a:rPr>
              <a:t>* [Beginning with [Modulename]](#beginning-with-[Modulename</a:t>
            </a:r>
            <a:r>
              <a:rPr lang="en-US" sz="1050" dirty="0" smtClean="0">
                <a:solidFill>
                  <a:srgbClr val="92D050"/>
                </a:solidFill>
                <a:latin typeface="Courier New" panose="02070309020205020404" pitchFamily="49" charset="0"/>
                <a:cs typeface="Courier New" panose="02070309020205020404" pitchFamily="49" charset="0"/>
              </a:rPr>
              <a:t>])</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4</a:t>
            </a:r>
            <a:r>
              <a:rPr lang="en-US" sz="1050" dirty="0">
                <a:solidFill>
                  <a:srgbClr val="92D050"/>
                </a:solidFill>
                <a:latin typeface="Courier New" panose="02070309020205020404" pitchFamily="49" charset="0"/>
                <a:cs typeface="Courier New" panose="02070309020205020404" pitchFamily="49" charset="0"/>
              </a:rPr>
              <a:t>. [Usage - Configuration options and additional functionality](#</a:t>
            </a:r>
            <a:r>
              <a:rPr lang="en-US" sz="1050" dirty="0" smtClean="0">
                <a:solidFill>
                  <a:srgbClr val="92D050"/>
                </a:solidFill>
                <a:latin typeface="Courier New" panose="02070309020205020404" pitchFamily="49" charset="0"/>
                <a:cs typeface="Courier New" panose="02070309020205020404" pitchFamily="49" charset="0"/>
              </a:rPr>
              <a:t>usage)</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5</a:t>
            </a:r>
            <a:r>
              <a:rPr lang="en-US" sz="1050" dirty="0">
                <a:solidFill>
                  <a:srgbClr val="92D050"/>
                </a:solidFill>
                <a:latin typeface="Courier New" panose="02070309020205020404" pitchFamily="49" charset="0"/>
                <a:cs typeface="Courier New" panose="02070309020205020404" pitchFamily="49" charset="0"/>
              </a:rPr>
              <a:t>. [Reference - An under-the-hood peek at what the module is doing and how](#</a:t>
            </a:r>
            <a:r>
              <a:rPr lang="en-US" sz="1050" dirty="0" smtClean="0">
                <a:solidFill>
                  <a:srgbClr val="92D050"/>
                </a:solidFill>
                <a:latin typeface="Courier New" panose="02070309020205020404" pitchFamily="49" charset="0"/>
                <a:cs typeface="Courier New" panose="02070309020205020404" pitchFamily="49" charset="0"/>
              </a:rPr>
              <a:t>reference)</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5</a:t>
            </a:r>
            <a:r>
              <a:rPr lang="en-US" sz="1050" dirty="0">
                <a:solidFill>
                  <a:srgbClr val="92D050"/>
                </a:solidFill>
                <a:latin typeface="Courier New" panose="02070309020205020404" pitchFamily="49" charset="0"/>
                <a:cs typeface="Courier New" panose="02070309020205020404" pitchFamily="49" charset="0"/>
              </a:rPr>
              <a:t>. [Limitations - OS compatibility, etc.](#</a:t>
            </a:r>
            <a:r>
              <a:rPr lang="en-US" sz="1050" dirty="0" smtClean="0">
                <a:solidFill>
                  <a:srgbClr val="92D050"/>
                </a:solidFill>
                <a:latin typeface="Courier New" panose="02070309020205020404" pitchFamily="49" charset="0"/>
                <a:cs typeface="Courier New" panose="02070309020205020404" pitchFamily="49" charset="0"/>
              </a:rPr>
              <a:t>limitations)</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6</a:t>
            </a:r>
            <a:r>
              <a:rPr lang="en-US" sz="1050" dirty="0">
                <a:solidFill>
                  <a:srgbClr val="92D050"/>
                </a:solidFill>
                <a:latin typeface="Courier New" panose="02070309020205020404" pitchFamily="49" charset="0"/>
                <a:cs typeface="Courier New" panose="02070309020205020404" pitchFamily="49" charset="0"/>
              </a:rPr>
              <a:t>. [Development - Guide for contributing to the module](#development</a:t>
            </a:r>
            <a:r>
              <a:rPr lang="en-US" sz="1050" dirty="0" smtClean="0">
                <a:solidFill>
                  <a:srgbClr val="92D050"/>
                </a:solidFill>
                <a:latin typeface="Courier New" panose="02070309020205020404" pitchFamily="49" charset="0"/>
                <a:cs typeface="Courier New" panose="02070309020205020404" pitchFamily="49" charset="0"/>
              </a:rPr>
              <a:t>)</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7. [Release Notes/Contributors/Etc] - </a:t>
            </a:r>
            <a:r>
              <a:rPr lang="en-US" sz="1050" dirty="0">
                <a:solidFill>
                  <a:srgbClr val="92D050"/>
                </a:solidFill>
                <a:latin typeface="Courier New" panose="02070309020205020404" pitchFamily="49" charset="0"/>
                <a:cs typeface="Courier New" panose="02070309020205020404" pitchFamily="49" charset="0"/>
              </a:rPr>
              <a:t>**Optional</a:t>
            </a:r>
            <a:r>
              <a:rPr lang="en-US" sz="1050" dirty="0" smtClean="0">
                <a:solidFill>
                  <a:srgbClr val="92D050"/>
                </a:solidFill>
                <a:latin typeface="Courier New" panose="02070309020205020404" pitchFamily="49" charset="0"/>
                <a:cs typeface="Courier New" panose="02070309020205020404" pitchFamily="49" charset="0"/>
              </a:rPr>
              <a:t>**</a:t>
            </a:r>
          </a:p>
          <a:p>
            <a:pPr marL="0" indent="0">
              <a:buNone/>
            </a:pPr>
            <a:r>
              <a:rPr lang="en-US" sz="1050" dirty="0" smtClean="0">
                <a:solidFill>
                  <a:srgbClr val="92D050"/>
                </a:solidFill>
                <a:latin typeface="Courier New" panose="02070309020205020404" pitchFamily="49" charset="0"/>
                <a:cs typeface="Courier New" panose="02070309020205020404" pitchFamily="49" charset="0"/>
              </a:rPr>
              <a:t>##Overview</a:t>
            </a:r>
            <a:br>
              <a:rPr lang="en-US" sz="1050" dirty="0" smtClean="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##Module Description</a:t>
            </a:r>
            <a:r>
              <a:rPr lang="en-US" sz="1050" dirty="0">
                <a:solidFill>
                  <a:srgbClr val="92D050"/>
                </a:solidFill>
                <a:latin typeface="Courier New" panose="02070309020205020404" pitchFamily="49" charset="0"/>
                <a:cs typeface="Courier New" panose="02070309020205020404" pitchFamily="49" charset="0"/>
              </a:rPr>
              <a:t/>
            </a:r>
            <a:br>
              <a:rPr lang="en-US" sz="1050" dirty="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##Setup</a:t>
            </a:r>
            <a:r>
              <a:rPr lang="en-US" sz="1050" dirty="0">
                <a:solidFill>
                  <a:srgbClr val="92D050"/>
                </a:solidFill>
                <a:latin typeface="Courier New" panose="02070309020205020404" pitchFamily="49" charset="0"/>
                <a:cs typeface="Courier New" panose="02070309020205020404" pitchFamily="49" charset="0"/>
              </a:rPr>
              <a:t/>
            </a:r>
            <a:br>
              <a:rPr lang="en-US" sz="1050" dirty="0">
                <a:solidFill>
                  <a:srgbClr val="92D050"/>
                </a:solidFill>
                <a:latin typeface="Courier New" panose="02070309020205020404" pitchFamily="49" charset="0"/>
                <a:cs typeface="Courier New" panose="02070309020205020404" pitchFamily="49" charset="0"/>
              </a:rPr>
            </a:br>
            <a:r>
              <a:rPr lang="en-US" sz="1050" dirty="0" smtClean="0">
                <a:solidFill>
                  <a:srgbClr val="92D050"/>
                </a:solidFill>
                <a:latin typeface="Courier New" panose="02070309020205020404" pitchFamily="49" charset="0"/>
                <a:cs typeface="Courier New" panose="02070309020205020404" pitchFamily="49" charset="0"/>
              </a:rPr>
              <a:t>###What [Modulename] affects</a:t>
            </a:r>
          </a:p>
        </p:txBody>
      </p:sp>
    </p:spTree>
    <p:extLst>
      <p:ext uri="{BB962C8B-B14F-4D97-AF65-F5344CB8AC3E}">
        <p14:creationId xmlns:p14="http://schemas.microsoft.com/office/powerpoint/2010/main" val="102010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Versioning Puppet Modules</a:t>
            </a:r>
            <a:endParaRPr lang="en-US" sz="4000" dirty="0"/>
          </a:p>
        </p:txBody>
      </p:sp>
      <p:sp>
        <p:nvSpPr>
          <p:cNvPr id="3" name="Content Placeholder 2"/>
          <p:cNvSpPr>
            <a:spLocks noGrp="1"/>
          </p:cNvSpPr>
          <p:nvPr>
            <p:ph sz="half" idx="1"/>
          </p:nvPr>
        </p:nvSpPr>
        <p:spPr/>
        <p:txBody>
          <a:bodyPr>
            <a:normAutofit fontScale="77500" lnSpcReduction="20000"/>
          </a:bodyPr>
          <a:lstStyle/>
          <a:p>
            <a:r>
              <a:rPr lang="en-US" dirty="0"/>
              <a:t>Once you've decided on the new version number, you must increase the version number metadata in the Modulefile.  </a:t>
            </a:r>
            <a:endParaRPr lang="en-US" dirty="0" smtClean="0"/>
          </a:p>
          <a:p>
            <a:pPr lvl="1"/>
            <a:r>
              <a:rPr lang="en-US" dirty="0" smtClean="0"/>
              <a:t>Versioning </a:t>
            </a:r>
            <a:r>
              <a:rPr lang="en-US" dirty="0"/>
              <a:t>within the Modulefile allows you to build Puppet environments by picking and choosing specific versions of a module or set of modules</a:t>
            </a:r>
            <a:r>
              <a:rPr lang="en-US" dirty="0" smtClean="0"/>
              <a:t>.</a:t>
            </a:r>
          </a:p>
          <a:p>
            <a:r>
              <a:rPr lang="en-US" dirty="0"/>
              <a:t>It also allows you to create a list of dependencies in the Modulefile of your modules with specific versions of dependent modules, which ensures your module isn't used with an ancient dependency that won't work. </a:t>
            </a:r>
            <a:endParaRPr lang="en-US" dirty="0" smtClean="0"/>
          </a:p>
          <a:p>
            <a:r>
              <a:rPr lang="en-US" dirty="0" smtClean="0"/>
              <a:t>Versioning  </a:t>
            </a:r>
            <a:r>
              <a:rPr lang="en-US" dirty="0"/>
              <a:t>also enables workflow management by allowing you to easily use different versions of modules in different environments. </a:t>
            </a:r>
          </a:p>
        </p:txBody>
      </p:sp>
      <p:sp>
        <p:nvSpPr>
          <p:cNvPr id="4" name="Content Placeholder 3"/>
          <p:cNvSpPr>
            <a:spLocks noGrp="1"/>
          </p:cNvSpPr>
          <p:nvPr>
            <p:ph sz="half" idx="2"/>
          </p:nvPr>
        </p:nvSpPr>
        <p:spPr>
          <a:xfrm>
            <a:off x="6781800" y="1981200"/>
            <a:ext cx="4876800" cy="448056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rIns="182880" anchor="ctr">
            <a:normAutofit fontScale="77500" lnSpcReduction="20000"/>
          </a:bodyPr>
          <a:lstStyle/>
          <a:p>
            <a:pPr marL="0" indent="0" fontAlgn="base">
              <a:buNone/>
            </a:pPr>
            <a:r>
              <a:rPr lang="en-US" b="1" dirty="0" smtClean="0"/>
              <a:t>A Note on Semantic Versioning</a:t>
            </a:r>
          </a:p>
          <a:p>
            <a:pPr fontAlgn="base"/>
            <a:r>
              <a:rPr lang="en-US" sz="2100" dirty="0" smtClean="0"/>
              <a:t>When </a:t>
            </a:r>
            <a:r>
              <a:rPr lang="en-US" sz="2100" dirty="0"/>
              <a:t>writing your Modulefile, you’re setting a version for your own module and optionally expressing </a:t>
            </a:r>
            <a:r>
              <a:rPr lang="en-US" sz="2100" dirty="0" smtClean="0"/>
              <a:t>dependencies </a:t>
            </a:r>
            <a:r>
              <a:rPr lang="en-US" sz="2100" dirty="0"/>
              <a:t>on others’ module versions. </a:t>
            </a:r>
            <a:endParaRPr lang="en-US" sz="2100" dirty="0" smtClean="0"/>
          </a:p>
          <a:p>
            <a:pPr fontAlgn="base"/>
            <a:r>
              <a:rPr lang="en-US" sz="2100" dirty="0" smtClean="0"/>
              <a:t>We </a:t>
            </a:r>
            <a:r>
              <a:rPr lang="en-US" sz="2100" dirty="0"/>
              <a:t>strongly recommend following </a:t>
            </a:r>
            <a:r>
              <a:rPr lang="en-US" sz="2100" dirty="0" smtClean="0"/>
              <a:t>the </a:t>
            </a:r>
            <a:r>
              <a:rPr lang="en-US" sz="2100" u="sng" dirty="0" smtClean="0">
                <a:hlinkClick r:id="rId3"/>
              </a:rPr>
              <a:t>Semantic </a:t>
            </a:r>
            <a:r>
              <a:rPr lang="en-US" sz="2100" u="sng" dirty="0">
                <a:hlinkClick r:id="rId3"/>
              </a:rPr>
              <a:t>Versioning</a:t>
            </a:r>
            <a:r>
              <a:rPr lang="en-US" sz="2100" dirty="0"/>
              <a:t> specification. Doing so allows others to rely on your modules without unexpected change.</a:t>
            </a:r>
          </a:p>
          <a:p>
            <a:pPr fontAlgn="base"/>
            <a:r>
              <a:rPr lang="en-US" sz="2100" dirty="0"/>
              <a:t>Many other users already use semantic versioning, and you can take advantage of this in your modules’ dependencies. </a:t>
            </a:r>
            <a:endParaRPr lang="en-US" sz="2100" dirty="0" smtClean="0"/>
          </a:p>
          <a:p>
            <a:pPr lvl="1" fontAlgn="base"/>
            <a:r>
              <a:rPr lang="en-US" sz="2100" dirty="0" smtClean="0"/>
              <a:t>For </a:t>
            </a:r>
            <a:r>
              <a:rPr lang="en-US" sz="2100" dirty="0"/>
              <a:t>example, if you depend on </a:t>
            </a:r>
            <a:r>
              <a:rPr lang="en-US" sz="2100" i="1" dirty="0"/>
              <a:t>puppetlabs/stdlib</a:t>
            </a:r>
            <a:r>
              <a:rPr lang="en-US" sz="2100" dirty="0"/>
              <a:t> and want to allow updates while avoiding breaking changes, you could write the following line in your Modulefile (assuming a current stdlib version of 2.2.1</a:t>
            </a:r>
            <a:r>
              <a:rPr lang="en-US" sz="2100" dirty="0" smtClean="0"/>
              <a:t>):</a:t>
            </a:r>
          </a:p>
          <a:p>
            <a:pPr lvl="2" fontAlgn="base"/>
            <a:r>
              <a:rPr lang="en-US" sz="2100" i="1" dirty="0"/>
              <a:t>dependency 'puppetlabs/stdlib', '2.x</a:t>
            </a:r>
            <a:r>
              <a:rPr lang="en-US" sz="2100" i="1" dirty="0" smtClean="0"/>
              <a:t>'</a:t>
            </a:r>
            <a:endParaRPr lang="en-US" sz="2100" i="1" dirty="0"/>
          </a:p>
        </p:txBody>
      </p:sp>
    </p:spTree>
    <p:extLst>
      <p:ext uri="{BB962C8B-B14F-4D97-AF65-F5344CB8AC3E}">
        <p14:creationId xmlns:p14="http://schemas.microsoft.com/office/powerpoint/2010/main" val="44130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normAutofit/>
          </a:bodyPr>
          <a:lstStyle/>
          <a:p>
            <a:r>
              <a:rPr lang="en-US" sz="2200" dirty="0"/>
              <a:t>Aaron Bernstein – </a:t>
            </a:r>
            <a:r>
              <a:rPr lang="en-US" sz="2200" i="1" dirty="0"/>
              <a:t>Aspiring Engineer</a:t>
            </a:r>
          </a:p>
        </p:txBody>
      </p:sp>
      <p:sp>
        <p:nvSpPr>
          <p:cNvPr id="5" name="Content Placeholder 4"/>
          <p:cNvSpPr>
            <a:spLocks noGrp="1"/>
          </p:cNvSpPr>
          <p:nvPr>
            <p:ph sz="half" idx="2"/>
          </p:nvPr>
        </p:nvSpPr>
        <p:spPr/>
        <p:txBody>
          <a:bodyPr>
            <a:normAutofit fontScale="70000" lnSpcReduction="20000"/>
          </a:bodyPr>
          <a:lstStyle/>
          <a:p>
            <a:r>
              <a:rPr lang="en-US" dirty="0" smtClean="0"/>
              <a:t>One of </a:t>
            </a:r>
            <a:r>
              <a:rPr lang="en-US" dirty="0"/>
              <a:t>the </a:t>
            </a:r>
            <a:r>
              <a:rPr lang="en-US" i="1" dirty="0"/>
              <a:t>lead developers</a:t>
            </a:r>
            <a:r>
              <a:rPr lang="en-US" dirty="0"/>
              <a:t> in the </a:t>
            </a:r>
            <a:r>
              <a:rPr lang="en-US" i="1" dirty="0"/>
              <a:t>Workspace</a:t>
            </a:r>
            <a:r>
              <a:rPr lang="en-US" dirty="0"/>
              <a:t> </a:t>
            </a:r>
            <a:r>
              <a:rPr lang="en-US" i="1" dirty="0"/>
              <a:t>Team</a:t>
            </a:r>
            <a:r>
              <a:rPr lang="en-US" dirty="0"/>
              <a:t> </a:t>
            </a:r>
            <a:r>
              <a:rPr lang="en-US" dirty="0" smtClean="0"/>
              <a:t>at </a:t>
            </a:r>
            <a:r>
              <a:rPr lang="en-US" b="1" i="1" dirty="0" smtClean="0">
                <a:solidFill>
                  <a:srgbClr val="92D050"/>
                </a:solidFill>
              </a:rPr>
              <a:t>GoDaddy</a:t>
            </a:r>
          </a:p>
          <a:p>
            <a:pPr lvl="1"/>
            <a:r>
              <a:rPr lang="en-US" dirty="0"/>
              <a:t>Been working with </a:t>
            </a:r>
            <a:r>
              <a:rPr lang="en-US" b="1" i="1" dirty="0">
                <a:solidFill>
                  <a:srgbClr val="92D050"/>
                </a:solidFill>
              </a:rPr>
              <a:t>GoDaddy</a:t>
            </a:r>
            <a:r>
              <a:rPr lang="en-US" dirty="0">
                <a:solidFill>
                  <a:srgbClr val="92D050"/>
                </a:solidFill>
              </a:rPr>
              <a:t> </a:t>
            </a:r>
            <a:r>
              <a:rPr lang="en-US" dirty="0"/>
              <a:t>for about a year and a half.</a:t>
            </a:r>
          </a:p>
          <a:p>
            <a:pPr lvl="1"/>
            <a:r>
              <a:rPr lang="en-US" dirty="0" smtClean="0"/>
              <a:t>Specifically </a:t>
            </a:r>
            <a:r>
              <a:rPr lang="en-US" dirty="0"/>
              <a:t>tasked on </a:t>
            </a:r>
            <a:r>
              <a:rPr lang="en-US" dirty="0" smtClean="0"/>
              <a:t>our </a:t>
            </a:r>
            <a:r>
              <a:rPr lang="en-US" i="1" dirty="0" smtClean="0">
                <a:solidFill>
                  <a:srgbClr val="92D050"/>
                </a:solidFill>
              </a:rPr>
              <a:t>FaxThruEmail</a:t>
            </a:r>
            <a:r>
              <a:rPr lang="en-US" dirty="0" smtClean="0">
                <a:solidFill>
                  <a:srgbClr val="92D050"/>
                </a:solidFill>
              </a:rPr>
              <a:t> </a:t>
            </a:r>
            <a:r>
              <a:rPr lang="en-US" dirty="0" smtClean="0"/>
              <a:t>product.</a:t>
            </a:r>
            <a:endParaRPr lang="en-US" dirty="0"/>
          </a:p>
          <a:p>
            <a:r>
              <a:rPr lang="en-US" dirty="0" smtClean="0"/>
              <a:t>Experience </a:t>
            </a:r>
            <a:r>
              <a:rPr lang="en-US" dirty="0"/>
              <a:t>includes:</a:t>
            </a:r>
          </a:p>
          <a:p>
            <a:pPr lvl="1"/>
            <a:r>
              <a:rPr lang="en-US" dirty="0" smtClean="0"/>
              <a:t>Fifteen years of programming </a:t>
            </a:r>
            <a:r>
              <a:rPr lang="en-US" dirty="0"/>
              <a:t>in a multitude of languages…</a:t>
            </a:r>
          </a:p>
          <a:p>
            <a:pPr lvl="1"/>
            <a:r>
              <a:rPr lang="en-US" dirty="0" smtClean="0"/>
              <a:t>Responsible </a:t>
            </a:r>
            <a:r>
              <a:rPr lang="en-US" dirty="0"/>
              <a:t>for system administration over the last decade.</a:t>
            </a:r>
          </a:p>
          <a:p>
            <a:pPr lvl="1"/>
            <a:r>
              <a:rPr lang="en-US" dirty="0" smtClean="0"/>
              <a:t>Currently working with operations/engineering on: </a:t>
            </a:r>
          </a:p>
          <a:p>
            <a:pPr lvl="2"/>
            <a:r>
              <a:rPr lang="en-US" dirty="0"/>
              <a:t>A</a:t>
            </a:r>
            <a:r>
              <a:rPr lang="en-US" dirty="0" smtClean="0"/>
              <a:t>utomating our configuration </a:t>
            </a:r>
            <a:r>
              <a:rPr lang="en-US" dirty="0"/>
              <a:t>and package </a:t>
            </a:r>
            <a:r>
              <a:rPr lang="en-US" dirty="0" smtClean="0"/>
              <a:t>management (</a:t>
            </a:r>
            <a:r>
              <a:rPr lang="en-US" i="1" dirty="0" smtClean="0"/>
              <a:t>RPM/YUM, Puppet</a:t>
            </a:r>
            <a:r>
              <a:rPr lang="en-US" dirty="0" smtClean="0"/>
              <a:t>);</a:t>
            </a:r>
          </a:p>
          <a:p>
            <a:pPr lvl="2"/>
            <a:r>
              <a:rPr lang="en-US" dirty="0" smtClean="0"/>
              <a:t>Improving our build </a:t>
            </a:r>
            <a:r>
              <a:rPr lang="en-US" dirty="0"/>
              <a:t>(deploy) </a:t>
            </a:r>
            <a:r>
              <a:rPr lang="en-US" dirty="0" smtClean="0"/>
              <a:t>process (</a:t>
            </a:r>
            <a:r>
              <a:rPr lang="en-US" i="1" dirty="0" smtClean="0"/>
              <a:t>Jenkins, Spacewalk, Koji/Sake</a:t>
            </a:r>
            <a:r>
              <a:rPr lang="en-US" dirty="0" smtClean="0"/>
              <a:t>);</a:t>
            </a:r>
          </a:p>
          <a:p>
            <a:pPr lvl="2"/>
            <a:r>
              <a:rPr lang="en-US" dirty="0" smtClean="0"/>
              <a:t>Implementing continuous </a:t>
            </a:r>
            <a:r>
              <a:rPr lang="en-US" dirty="0"/>
              <a:t>integration efforts for our </a:t>
            </a:r>
            <a:r>
              <a:rPr lang="en-US" dirty="0" smtClean="0"/>
              <a:t>product (</a:t>
            </a:r>
            <a:r>
              <a:rPr lang="en-US" i="1" dirty="0" smtClean="0"/>
              <a:t>Github, Unit Testing</a:t>
            </a:r>
            <a:r>
              <a:rPr lang="en-US" dirty="0" smtClean="0"/>
              <a:t>).</a:t>
            </a:r>
            <a:endParaRPr lang="en-US" dirty="0"/>
          </a:p>
        </p:txBody>
      </p:sp>
      <p:sp>
        <p:nvSpPr>
          <p:cNvPr id="6" name="Text Placeholder 5"/>
          <p:cNvSpPr>
            <a:spLocks noGrp="1"/>
          </p:cNvSpPr>
          <p:nvPr>
            <p:ph type="body" sz="quarter" idx="3"/>
          </p:nvPr>
        </p:nvSpPr>
        <p:spPr/>
        <p:txBody>
          <a:bodyPr/>
          <a:lstStyle/>
          <a:p>
            <a:r>
              <a:rPr lang="en-US" dirty="0"/>
              <a:t>Scott Eichner – </a:t>
            </a:r>
            <a:r>
              <a:rPr lang="en-US" i="1" dirty="0"/>
              <a:t>Aspiring </a:t>
            </a:r>
            <a:r>
              <a:rPr lang="en-US" i="1" dirty="0" smtClean="0"/>
              <a:t>Engineer</a:t>
            </a:r>
            <a:endParaRPr lang="en-US" i="1" dirty="0"/>
          </a:p>
        </p:txBody>
      </p:sp>
      <p:sp>
        <p:nvSpPr>
          <p:cNvPr id="7" name="Content Placeholder 6"/>
          <p:cNvSpPr>
            <a:spLocks noGrp="1"/>
          </p:cNvSpPr>
          <p:nvPr>
            <p:ph sz="quarter" idx="4"/>
          </p:nvPr>
        </p:nvSpPr>
        <p:spPr/>
        <p:txBody>
          <a:bodyPr/>
          <a:lstStyle/>
          <a:p>
            <a:r>
              <a:rPr lang="en-US" dirty="0"/>
              <a:t>One of the </a:t>
            </a:r>
            <a:r>
              <a:rPr lang="en-US" i="1" dirty="0"/>
              <a:t>lead developers</a:t>
            </a:r>
            <a:r>
              <a:rPr lang="en-US" dirty="0"/>
              <a:t> in the </a:t>
            </a:r>
            <a:r>
              <a:rPr lang="en-US" i="1" dirty="0"/>
              <a:t>Workspace</a:t>
            </a:r>
            <a:r>
              <a:rPr lang="en-US" dirty="0"/>
              <a:t> </a:t>
            </a:r>
            <a:r>
              <a:rPr lang="en-US" i="1" dirty="0"/>
              <a:t>Team</a:t>
            </a:r>
            <a:r>
              <a:rPr lang="en-US" dirty="0"/>
              <a:t> at </a:t>
            </a:r>
            <a:r>
              <a:rPr lang="en-US" b="1" i="1" dirty="0">
                <a:solidFill>
                  <a:srgbClr val="92D050"/>
                </a:solidFill>
              </a:rPr>
              <a:t>GoDaddy</a:t>
            </a:r>
          </a:p>
          <a:p>
            <a:pPr lvl="1"/>
            <a:r>
              <a:rPr lang="en-US" dirty="0"/>
              <a:t>Been working with </a:t>
            </a:r>
            <a:r>
              <a:rPr lang="en-US" b="1" i="1" dirty="0">
                <a:solidFill>
                  <a:srgbClr val="92D050"/>
                </a:solidFill>
              </a:rPr>
              <a:t>GoDaddy</a:t>
            </a:r>
            <a:r>
              <a:rPr lang="en-US" dirty="0">
                <a:solidFill>
                  <a:srgbClr val="92D050"/>
                </a:solidFill>
              </a:rPr>
              <a:t> </a:t>
            </a:r>
            <a:r>
              <a:rPr lang="en-US" dirty="0"/>
              <a:t>for about </a:t>
            </a:r>
            <a:r>
              <a:rPr lang="en-US" dirty="0" smtClean="0"/>
              <a:t>9 years</a:t>
            </a:r>
            <a:r>
              <a:rPr lang="en-US" dirty="0" smtClean="0"/>
              <a:t>.</a:t>
            </a:r>
            <a:endParaRPr lang="en-US" dirty="0"/>
          </a:p>
          <a:p>
            <a:pPr lvl="1"/>
            <a:r>
              <a:rPr lang="en-US" dirty="0"/>
              <a:t>Specifically tasked on our </a:t>
            </a:r>
            <a:r>
              <a:rPr lang="en-US" i="1" dirty="0" smtClean="0">
                <a:solidFill>
                  <a:srgbClr val="92D050"/>
                </a:solidFill>
              </a:rPr>
              <a:t>Webmail </a:t>
            </a:r>
            <a:r>
              <a:rPr lang="en-US" dirty="0" smtClean="0"/>
              <a:t>product for the past 6 years.</a:t>
            </a:r>
          </a:p>
          <a:p>
            <a:pPr lvl="1"/>
            <a:r>
              <a:rPr lang="en-US" dirty="0" smtClean="0"/>
              <a:t>Recently tasked with DevOps role for workspace platform team</a:t>
            </a:r>
            <a:endParaRPr lang="en-US" dirty="0"/>
          </a:p>
          <a:p>
            <a:endParaRPr lang="en-US" dirty="0"/>
          </a:p>
        </p:txBody>
      </p:sp>
      <p:sp>
        <p:nvSpPr>
          <p:cNvPr id="4" name="Content Placeholder 2"/>
          <p:cNvSpPr txBox="1">
            <a:spLocks/>
          </p:cNvSpPr>
          <p:nvPr/>
        </p:nvSpPr>
        <p:spPr>
          <a:xfrm>
            <a:off x="1423286" y="3032490"/>
            <a:ext cx="10287000" cy="419099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Forge</a:t>
            </a:r>
            <a:endParaRPr lang="en-US" dirty="0"/>
          </a:p>
        </p:txBody>
      </p:sp>
      <p:sp>
        <p:nvSpPr>
          <p:cNvPr id="3" name="Content Placeholder 2"/>
          <p:cNvSpPr>
            <a:spLocks noGrp="1"/>
          </p:cNvSpPr>
          <p:nvPr>
            <p:ph sz="half" idx="1"/>
          </p:nvPr>
        </p:nvSpPr>
        <p:spPr/>
        <p:txBody>
          <a:bodyPr>
            <a:normAutofit fontScale="92500" lnSpcReduction="10000"/>
          </a:bodyPr>
          <a:lstStyle/>
          <a:p>
            <a:r>
              <a:rPr lang="en-US" sz="1900" b="1" dirty="0" smtClean="0"/>
              <a:t>Reuse modules</a:t>
            </a:r>
          </a:p>
          <a:p>
            <a:pPr lvl="1"/>
            <a:r>
              <a:rPr lang="en-US" sz="1900" dirty="0" smtClean="0"/>
              <a:t>Puppet </a:t>
            </a:r>
            <a:r>
              <a:rPr lang="en-US" sz="1900" dirty="0"/>
              <a:t>Forge, a repository of modules written by </a:t>
            </a:r>
            <a:r>
              <a:rPr lang="en-US" sz="1900" dirty="0" smtClean="0"/>
              <a:t>the community </a:t>
            </a:r>
            <a:r>
              <a:rPr lang="en-US" sz="1900" dirty="0"/>
              <a:t>for </a:t>
            </a:r>
            <a:r>
              <a:rPr lang="en-US" sz="1900" dirty="0">
                <a:hlinkClick r:id="rId2"/>
              </a:rPr>
              <a:t>Puppet Open Source</a:t>
            </a:r>
            <a:r>
              <a:rPr lang="en-US" sz="1900" dirty="0"/>
              <a:t> and </a:t>
            </a:r>
            <a:r>
              <a:rPr lang="en-US" sz="1900" dirty="0">
                <a:hlinkClick r:id="rId3"/>
              </a:rPr>
              <a:t>Puppet Enterprise</a:t>
            </a:r>
            <a:r>
              <a:rPr lang="en-US" sz="1900" dirty="0"/>
              <a:t> IT automation software</a:t>
            </a:r>
            <a:r>
              <a:rPr lang="en-US" sz="1900" dirty="0" smtClean="0"/>
              <a:t>.</a:t>
            </a:r>
          </a:p>
          <a:p>
            <a:pPr lvl="1"/>
            <a:r>
              <a:rPr lang="en-US" sz="1900" dirty="0"/>
              <a:t>These modules solve a wide variety of problems so using them can save you time and effort</a:t>
            </a:r>
            <a:r>
              <a:rPr lang="en-US" sz="1900" dirty="0" smtClean="0"/>
              <a:t>.</a:t>
            </a:r>
          </a:p>
          <a:p>
            <a:pPr fontAlgn="base"/>
            <a:r>
              <a:rPr lang="en-US" sz="1900" b="1" dirty="0" smtClean="0"/>
              <a:t>Share </a:t>
            </a:r>
            <a:r>
              <a:rPr lang="en-US" sz="1900" b="1" dirty="0"/>
              <a:t>modules</a:t>
            </a:r>
          </a:p>
          <a:p>
            <a:pPr lvl="1" fontAlgn="base"/>
            <a:r>
              <a:rPr lang="en-US" sz="1900" dirty="0">
                <a:hlinkClick r:id="rId4"/>
              </a:rPr>
              <a:t>Register an account</a:t>
            </a:r>
            <a:r>
              <a:rPr lang="en-US" sz="1900" dirty="0"/>
              <a:t>, create a module, upload a release of it and your automation code is now shared with the Puppet community</a:t>
            </a:r>
            <a:r>
              <a:rPr lang="en-US" sz="1900" dirty="0" smtClean="0"/>
              <a:t>.</a:t>
            </a:r>
          </a:p>
          <a:p>
            <a:pPr lvl="1" fontAlgn="base"/>
            <a:r>
              <a:rPr lang="en-US" sz="1900" dirty="0"/>
              <a:t> </a:t>
            </a:r>
            <a:r>
              <a:rPr lang="en-US" sz="1900" dirty="0">
                <a:hlinkClick r:id="rId5"/>
              </a:rPr>
              <a:t>Learn how to create and share modules using the puppet module tool.</a:t>
            </a:r>
            <a:endParaRPr lang="en-US" sz="1900" dirty="0"/>
          </a:p>
          <a:p>
            <a:endParaRPr lang="en-US" dirty="0"/>
          </a:p>
        </p:txBody>
      </p:sp>
      <p:pic>
        <p:nvPicPr>
          <p:cNvPr id="5" name="Content Placeholder 4"/>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746370" y="2061584"/>
            <a:ext cx="5082811" cy="4198536"/>
          </a:xfrm>
        </p:spPr>
      </p:pic>
    </p:spTree>
    <p:extLst>
      <p:ext uri="{BB962C8B-B14F-4D97-AF65-F5344CB8AC3E}">
        <p14:creationId xmlns:p14="http://schemas.microsoft.com/office/powerpoint/2010/main" val="32987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Managing Puppet Modules</a:t>
            </a:r>
            <a:endParaRPr lang="en-US" sz="4000" dirty="0"/>
          </a:p>
        </p:txBody>
      </p:sp>
      <p:sp>
        <p:nvSpPr>
          <p:cNvPr id="3" name="Content Placeholder 2"/>
          <p:cNvSpPr>
            <a:spLocks noGrp="1"/>
          </p:cNvSpPr>
          <p:nvPr>
            <p:ph sz="half" idx="1"/>
          </p:nvPr>
        </p:nvSpPr>
        <p:spPr/>
        <p:txBody>
          <a:bodyPr>
            <a:normAutofit fontScale="92500" lnSpcReduction="10000"/>
          </a:bodyPr>
          <a:lstStyle/>
          <a:p>
            <a:r>
              <a:rPr lang="en-US" dirty="0"/>
              <a:t>The </a:t>
            </a:r>
            <a:r>
              <a:rPr lang="en-US" i="1" dirty="0" smtClean="0"/>
              <a:t>`puppet module`</a:t>
            </a:r>
            <a:r>
              <a:rPr lang="en-US" dirty="0" smtClean="0"/>
              <a:t> </a:t>
            </a:r>
            <a:r>
              <a:rPr lang="en-US" dirty="0"/>
              <a:t>subcommand, which ships with Puppet, is a tool for finding and managing new modules from the Forge. </a:t>
            </a:r>
            <a:r>
              <a:rPr lang="en-US" dirty="0" smtClean="0"/>
              <a:t>Its interface is similar to several common package managers, and makes it easy to search for and install new modules from the command line.</a:t>
            </a:r>
          </a:p>
          <a:p>
            <a:r>
              <a:rPr lang="en-US" dirty="0"/>
              <a:t>If you have used a command line package manager tool (like gem, apt-get, or yum) before, these actions will generally do what you expect</a:t>
            </a:r>
            <a:r>
              <a:rPr lang="en-US" dirty="0" smtClean="0"/>
              <a:t>.</a:t>
            </a:r>
            <a:endParaRPr lang="en-US" b="1" dirty="0" smtClean="0"/>
          </a:p>
          <a:p>
            <a:endParaRPr lang="en-US" dirty="0"/>
          </a:p>
        </p:txBody>
      </p:sp>
      <p:sp>
        <p:nvSpPr>
          <p:cNvPr id="4" name="Content Placeholder 3"/>
          <p:cNvSpPr>
            <a:spLocks noGrp="1"/>
          </p:cNvSpPr>
          <p:nvPr>
            <p:ph sz="half" idx="2"/>
          </p:nvPr>
        </p:nvSpPr>
        <p:spPr>
          <a:xfrm>
            <a:off x="6781800" y="1991139"/>
            <a:ext cx="5015948" cy="4480560"/>
          </a:xfrm>
          <a:solidFill>
            <a:schemeClr val="tx1"/>
          </a:solidFill>
        </p:spPr>
        <p:txBody>
          <a:bodyPr>
            <a:normAutofit fontScale="92500" lnSpcReduction="10000"/>
          </a:bodyPr>
          <a:lstStyle/>
          <a:p>
            <a:pPr marL="0" indent="0">
              <a:buNone/>
            </a:pPr>
            <a:r>
              <a:rPr lang="en-US" sz="1300" b="1" dirty="0" smtClean="0">
                <a:solidFill>
                  <a:srgbClr val="92D050"/>
                </a:solidFill>
                <a:latin typeface="Courier New" panose="02070309020205020404" pitchFamily="49" charset="0"/>
                <a:cs typeface="Courier New" panose="02070309020205020404" pitchFamily="49" charset="0"/>
              </a:rPr>
              <a:t>/* </a:t>
            </a:r>
            <a:br>
              <a:rPr lang="en-US" sz="1300" b="1" dirty="0" smtClean="0">
                <a:solidFill>
                  <a:srgbClr val="92D050"/>
                </a:solidFill>
                <a:latin typeface="Courier New" panose="02070309020205020404" pitchFamily="49" charset="0"/>
                <a:cs typeface="Courier New" panose="02070309020205020404" pitchFamily="49" charset="0"/>
              </a:rPr>
            </a:br>
            <a:r>
              <a:rPr lang="en-US" sz="1300" b="1" dirty="0" smtClean="0">
                <a:solidFill>
                  <a:srgbClr val="92D050"/>
                </a:solidFill>
                <a:latin typeface="Courier New" panose="02070309020205020404" pitchFamily="49" charset="0"/>
                <a:cs typeface="Courier New" panose="02070309020205020404" pitchFamily="49" charset="0"/>
              </a:rPr>
              <a:t>Use </a:t>
            </a:r>
            <a:r>
              <a:rPr lang="en-US" sz="1300" b="1" dirty="0">
                <a:solidFill>
                  <a:srgbClr val="92D050"/>
                </a:solidFill>
                <a:latin typeface="Courier New" panose="02070309020205020404" pitchFamily="49" charset="0"/>
                <a:cs typeface="Courier New" panose="02070309020205020404" pitchFamily="49" charset="0"/>
              </a:rPr>
              <a:t>the --tree </a:t>
            </a:r>
            <a:r>
              <a:rPr lang="en-US" sz="1300" b="1" dirty="0" smtClean="0">
                <a:solidFill>
                  <a:srgbClr val="92D050"/>
                </a:solidFill>
                <a:latin typeface="Courier New" panose="02070309020205020404" pitchFamily="49" charset="0"/>
                <a:cs typeface="Courier New" panose="02070309020205020404" pitchFamily="49" charset="0"/>
              </a:rPr>
              <a:t>option with module list </a:t>
            </a:r>
            <a:br>
              <a:rPr lang="en-US" sz="1300" b="1" dirty="0" smtClean="0">
                <a:solidFill>
                  <a:srgbClr val="92D050"/>
                </a:solidFill>
                <a:latin typeface="Courier New" panose="02070309020205020404" pitchFamily="49" charset="0"/>
                <a:cs typeface="Courier New" panose="02070309020205020404" pitchFamily="49" charset="0"/>
              </a:rPr>
            </a:br>
            <a:r>
              <a:rPr lang="en-US" sz="1300" b="1" dirty="0" smtClean="0">
                <a:solidFill>
                  <a:srgbClr val="92D050"/>
                </a:solidFill>
                <a:latin typeface="Courier New" panose="02070309020205020404" pitchFamily="49" charset="0"/>
                <a:cs typeface="Courier New" panose="02070309020205020404" pitchFamily="49" charset="0"/>
              </a:rPr>
              <a:t>to </a:t>
            </a:r>
            <a:r>
              <a:rPr lang="en-US" sz="1300" b="1" dirty="0">
                <a:solidFill>
                  <a:srgbClr val="92D050"/>
                </a:solidFill>
                <a:latin typeface="Courier New" panose="02070309020205020404" pitchFamily="49" charset="0"/>
                <a:cs typeface="Courier New" panose="02070309020205020404" pitchFamily="49" charset="0"/>
              </a:rPr>
              <a:t>view the </a:t>
            </a:r>
            <a:r>
              <a:rPr lang="en-US" sz="1300" b="1" dirty="0" smtClean="0">
                <a:solidFill>
                  <a:srgbClr val="92D050"/>
                </a:solidFill>
                <a:latin typeface="Courier New" panose="02070309020205020404" pitchFamily="49" charset="0"/>
                <a:cs typeface="Courier New" panose="02070309020205020404" pitchFamily="49" charset="0"/>
              </a:rPr>
              <a:t>modules </a:t>
            </a:r>
            <a:r>
              <a:rPr lang="en-US" sz="1300" b="1" dirty="0">
                <a:solidFill>
                  <a:srgbClr val="92D050"/>
                </a:solidFill>
                <a:latin typeface="Courier New" panose="02070309020205020404" pitchFamily="49" charset="0"/>
                <a:cs typeface="Courier New" panose="02070309020205020404" pitchFamily="49" charset="0"/>
              </a:rPr>
              <a:t>arranged </a:t>
            </a:r>
            <a:r>
              <a:rPr lang="en-US" sz="1300" b="1" dirty="0" smtClean="0">
                <a:solidFill>
                  <a:srgbClr val="92D050"/>
                </a:solidFill>
                <a:latin typeface="Courier New" panose="02070309020205020404" pitchFamily="49" charset="0"/>
                <a:cs typeface="Courier New" panose="02070309020205020404" pitchFamily="49" charset="0"/>
              </a:rPr>
              <a:t>by </a:t>
            </a:r>
            <a:r>
              <a:rPr lang="en-US" sz="1300" b="1" dirty="0">
                <a:solidFill>
                  <a:srgbClr val="92D050"/>
                </a:solidFill>
                <a:latin typeface="Courier New" panose="02070309020205020404" pitchFamily="49" charset="0"/>
                <a:cs typeface="Courier New" panose="02070309020205020404" pitchFamily="49" charset="0"/>
              </a:rPr>
              <a:t>dependency </a:t>
            </a:r>
            <a:r>
              <a:rPr lang="en-US" sz="1300" b="1" dirty="0" smtClean="0">
                <a:solidFill>
                  <a:srgbClr val="92D050"/>
                </a:solidFill>
                <a:latin typeface="Courier New" panose="02070309020205020404" pitchFamily="49" charset="0"/>
                <a:cs typeface="Courier New" panose="02070309020205020404" pitchFamily="49" charset="0"/>
              </a:rPr>
              <a:t/>
            </a:r>
            <a:br>
              <a:rPr lang="en-US" sz="1300" b="1" dirty="0" smtClean="0">
                <a:solidFill>
                  <a:srgbClr val="92D050"/>
                </a:solidFill>
                <a:latin typeface="Courier New" panose="02070309020205020404" pitchFamily="49" charset="0"/>
                <a:cs typeface="Courier New" panose="02070309020205020404" pitchFamily="49" charset="0"/>
              </a:rPr>
            </a:br>
            <a:r>
              <a:rPr lang="en-US" sz="1300" b="1" dirty="0" smtClean="0">
                <a:solidFill>
                  <a:srgbClr val="92D050"/>
                </a:solidFill>
                <a:latin typeface="Courier New" panose="02070309020205020404" pitchFamily="49" charset="0"/>
                <a:cs typeface="Courier New" panose="02070309020205020404" pitchFamily="49" charset="0"/>
              </a:rPr>
              <a:t>instead of by</a:t>
            </a:r>
            <a:r>
              <a:rPr lang="en-US" sz="1300" b="1" dirty="0">
                <a:solidFill>
                  <a:srgbClr val="92D050"/>
                </a:solidFill>
                <a:latin typeface="Courier New" panose="02070309020205020404" pitchFamily="49" charset="0"/>
                <a:cs typeface="Courier New" panose="02070309020205020404" pitchFamily="49" charset="0"/>
              </a:rPr>
              <a:t> </a:t>
            </a:r>
            <a:r>
              <a:rPr lang="en-US" sz="1300" b="1" dirty="0" smtClean="0">
                <a:solidFill>
                  <a:srgbClr val="92D050"/>
                </a:solidFill>
                <a:latin typeface="Courier New" panose="02070309020205020404" pitchFamily="49" charset="0"/>
                <a:cs typeface="Courier New" panose="02070309020205020404" pitchFamily="49" charset="0"/>
              </a:rPr>
              <a:t>location </a:t>
            </a:r>
            <a:r>
              <a:rPr lang="en-US" sz="1300" b="1" dirty="0">
                <a:solidFill>
                  <a:srgbClr val="92D050"/>
                </a:solidFill>
                <a:latin typeface="Courier New" panose="02070309020205020404" pitchFamily="49" charset="0"/>
                <a:cs typeface="Courier New" panose="02070309020205020404" pitchFamily="49" charset="0"/>
              </a:rPr>
              <a:t>on </a:t>
            </a:r>
            <a:r>
              <a:rPr lang="en-US" sz="1300" b="1" dirty="0" smtClean="0">
                <a:solidFill>
                  <a:srgbClr val="92D050"/>
                </a:solidFill>
                <a:latin typeface="Courier New" panose="02070309020205020404" pitchFamily="49" charset="0"/>
                <a:cs typeface="Courier New" panose="02070309020205020404" pitchFamily="49" charset="0"/>
              </a:rPr>
              <a:t>disk</a:t>
            </a:r>
            <a:br>
              <a:rPr lang="en-US" sz="1300" b="1" dirty="0" smtClean="0">
                <a:solidFill>
                  <a:srgbClr val="92D050"/>
                </a:solidFill>
                <a:latin typeface="Courier New" panose="02070309020205020404" pitchFamily="49" charset="0"/>
                <a:cs typeface="Courier New" panose="02070309020205020404" pitchFamily="49" charset="0"/>
              </a:rPr>
            </a:br>
            <a:r>
              <a:rPr lang="en-US" sz="1300" b="1" dirty="0" smtClean="0">
                <a:solidFill>
                  <a:srgbClr val="92D050"/>
                </a:solidFill>
                <a:latin typeface="Courier New" panose="02070309020205020404" pitchFamily="49" charset="0"/>
                <a:cs typeface="Courier New" panose="02070309020205020404" pitchFamily="49" charset="0"/>
              </a:rPr>
              <a:t>*/</a:t>
            </a:r>
            <a:br>
              <a:rPr lang="en-US" sz="1300" b="1" dirty="0" smtClean="0">
                <a:solidFill>
                  <a:srgbClr val="92D050"/>
                </a:solidFill>
                <a:latin typeface="Courier New" panose="02070309020205020404" pitchFamily="49" charset="0"/>
                <a:cs typeface="Courier New" panose="02070309020205020404" pitchFamily="49" charset="0"/>
              </a:rPr>
            </a:br>
            <a:r>
              <a:rPr lang="en-US" sz="1300" i="1" dirty="0" smtClean="0">
                <a:solidFill>
                  <a:srgbClr val="92D050"/>
                </a:solidFill>
                <a:latin typeface="Courier New" panose="02070309020205020404" pitchFamily="49" charset="0"/>
                <a:cs typeface="Courier New" panose="02070309020205020404" pitchFamily="49" charset="0"/>
              </a:rPr>
              <a:t># </a:t>
            </a:r>
            <a:r>
              <a:rPr lang="en-US" sz="1300" i="1" dirty="0">
                <a:solidFill>
                  <a:srgbClr val="92D050"/>
                </a:solidFill>
                <a:latin typeface="Courier New" panose="02070309020205020404" pitchFamily="49" charset="0"/>
                <a:cs typeface="Courier New" panose="02070309020205020404" pitchFamily="49" charset="0"/>
              </a:rPr>
              <a:t>puppet module list</a:t>
            </a:r>
            <a:br>
              <a:rPr lang="en-US" sz="1300" i="1" dirty="0">
                <a:solidFill>
                  <a:srgbClr val="92D050"/>
                </a:solidFill>
                <a:latin typeface="Courier New" panose="02070309020205020404" pitchFamily="49" charset="0"/>
                <a:cs typeface="Courier New" panose="02070309020205020404" pitchFamily="49" charset="0"/>
              </a:rPr>
            </a:br>
            <a:r>
              <a:rPr lang="en-US" sz="1300" i="1" dirty="0" smtClean="0">
                <a:solidFill>
                  <a:srgbClr val="92D050"/>
                </a:solidFill>
                <a:latin typeface="Courier New" panose="02070309020205020404" pitchFamily="49" charset="0"/>
                <a:cs typeface="Courier New" panose="02070309020205020404" pitchFamily="49" charset="0"/>
              </a:rPr>
              <a:t/>
            </a:r>
            <a:br>
              <a:rPr lang="en-US" sz="1300" i="1" dirty="0" smtClean="0">
                <a:solidFill>
                  <a:srgbClr val="92D050"/>
                </a:solidFill>
                <a:latin typeface="Courier New" panose="02070309020205020404" pitchFamily="49" charset="0"/>
                <a:cs typeface="Courier New" panose="02070309020205020404" pitchFamily="49" charset="0"/>
              </a:rPr>
            </a:br>
            <a:r>
              <a:rPr lang="en-US" sz="1300" i="1" dirty="0" smtClean="0">
                <a:solidFill>
                  <a:srgbClr val="92D050"/>
                </a:solidFill>
                <a:latin typeface="Courier New" panose="02070309020205020404" pitchFamily="49" charset="0"/>
                <a:cs typeface="Courier New" panose="02070309020205020404" pitchFamily="49" charset="0"/>
              </a:rPr>
              <a:t># </a:t>
            </a:r>
            <a:r>
              <a:rPr lang="en-US" sz="1300" i="1" dirty="0">
                <a:solidFill>
                  <a:srgbClr val="92D050"/>
                </a:solidFill>
                <a:latin typeface="Courier New" panose="02070309020205020404" pitchFamily="49" charset="0"/>
                <a:cs typeface="Courier New" panose="02070309020205020404" pitchFamily="49" charset="0"/>
              </a:rPr>
              <a:t>puppet module search apache</a:t>
            </a:r>
            <a:br>
              <a:rPr lang="en-US" sz="1300" i="1" dirty="0">
                <a:solidFill>
                  <a:srgbClr val="92D050"/>
                </a:solidFill>
                <a:latin typeface="Courier New" panose="02070309020205020404" pitchFamily="49" charset="0"/>
                <a:cs typeface="Courier New" panose="02070309020205020404" pitchFamily="49" charset="0"/>
              </a:rPr>
            </a:br>
            <a:r>
              <a:rPr lang="en-US" sz="1300" i="1" dirty="0" smtClean="0">
                <a:solidFill>
                  <a:srgbClr val="92D050"/>
                </a:solidFill>
                <a:latin typeface="Courier New" panose="02070309020205020404" pitchFamily="49" charset="0"/>
                <a:cs typeface="Courier New" panose="02070309020205020404" pitchFamily="49" charset="0"/>
              </a:rPr>
              <a:t/>
            </a:r>
            <a:br>
              <a:rPr lang="en-US" sz="1300" i="1" dirty="0" smtClean="0">
                <a:solidFill>
                  <a:srgbClr val="92D050"/>
                </a:solidFill>
                <a:latin typeface="Courier New" panose="02070309020205020404" pitchFamily="49" charset="0"/>
                <a:cs typeface="Courier New" panose="02070309020205020404" pitchFamily="49" charset="0"/>
              </a:rPr>
            </a:br>
            <a:r>
              <a:rPr lang="en-US" sz="1300" i="1" dirty="0">
                <a:solidFill>
                  <a:srgbClr val="92D050"/>
                </a:solidFill>
                <a:latin typeface="Courier New" panose="02070309020205020404" pitchFamily="49" charset="0"/>
                <a:cs typeface="Courier New" panose="02070309020205020404" pitchFamily="49" charset="0"/>
              </a:rPr>
              <a:t># puppet module install puppetlabs-apache --version 0.0.2</a:t>
            </a:r>
            <a:r>
              <a:rPr lang="en-US" sz="1300" dirty="0">
                <a:solidFill>
                  <a:srgbClr val="92D050"/>
                </a:solidFill>
                <a:latin typeface="Courier New" panose="02070309020205020404" pitchFamily="49" charset="0"/>
                <a:cs typeface="Courier New" panose="02070309020205020404" pitchFamily="49" charset="0"/>
              </a:rPr>
              <a:t/>
            </a:r>
            <a:br>
              <a:rPr lang="en-US" sz="1300" dirty="0">
                <a:solidFill>
                  <a:srgbClr val="92D050"/>
                </a:solidFill>
                <a:latin typeface="Courier New" panose="02070309020205020404" pitchFamily="49" charset="0"/>
                <a:cs typeface="Courier New" panose="02070309020205020404" pitchFamily="49" charset="0"/>
              </a:rPr>
            </a:br>
            <a:r>
              <a:rPr lang="en-US" sz="1300" i="1" dirty="0">
                <a:solidFill>
                  <a:srgbClr val="92D050"/>
                </a:solidFill>
                <a:latin typeface="Courier New" panose="02070309020205020404" pitchFamily="49" charset="0"/>
                <a:cs typeface="Courier New" panose="02070309020205020404" pitchFamily="49" charset="0"/>
              </a:rPr>
              <a:t/>
            </a:r>
            <a:br>
              <a:rPr lang="en-US" sz="1300" i="1" dirty="0">
                <a:solidFill>
                  <a:srgbClr val="92D050"/>
                </a:solidFill>
                <a:latin typeface="Courier New" panose="02070309020205020404" pitchFamily="49" charset="0"/>
                <a:cs typeface="Courier New" panose="02070309020205020404" pitchFamily="49" charset="0"/>
              </a:rPr>
            </a:br>
            <a:r>
              <a:rPr lang="en-US" sz="1300" i="1" dirty="0">
                <a:solidFill>
                  <a:srgbClr val="92D050"/>
                </a:solidFill>
                <a:latin typeface="Courier New" panose="02070309020205020404" pitchFamily="49" charset="0"/>
                <a:cs typeface="Courier New" panose="02070309020205020404" pitchFamily="49" charset="0"/>
              </a:rPr>
              <a:t># puppet module upgrade puppetlabs-apache --version </a:t>
            </a:r>
            <a:r>
              <a:rPr lang="en-US" sz="1300" i="1" dirty="0" smtClean="0">
                <a:solidFill>
                  <a:srgbClr val="92D050"/>
                </a:solidFill>
                <a:latin typeface="Courier New" panose="02070309020205020404" pitchFamily="49" charset="0"/>
                <a:cs typeface="Courier New" panose="02070309020205020404" pitchFamily="49" charset="0"/>
              </a:rPr>
              <a:t>0.0.3</a:t>
            </a:r>
            <a:br>
              <a:rPr lang="en-US" sz="1300" i="1" dirty="0" smtClean="0">
                <a:solidFill>
                  <a:srgbClr val="92D050"/>
                </a:solidFill>
                <a:latin typeface="Courier New" panose="02070309020205020404" pitchFamily="49" charset="0"/>
                <a:cs typeface="Courier New" panose="02070309020205020404" pitchFamily="49" charset="0"/>
              </a:rPr>
            </a:br>
            <a:r>
              <a:rPr lang="en-US" sz="1300" i="1" dirty="0" smtClean="0">
                <a:solidFill>
                  <a:srgbClr val="92D050"/>
                </a:solidFill>
                <a:latin typeface="Courier New" panose="02070309020205020404" pitchFamily="49" charset="0"/>
                <a:cs typeface="Courier New" panose="02070309020205020404" pitchFamily="49" charset="0"/>
              </a:rPr>
              <a:t/>
            </a:r>
            <a:br>
              <a:rPr lang="en-US" sz="1300" i="1" dirty="0" smtClean="0">
                <a:solidFill>
                  <a:srgbClr val="92D050"/>
                </a:solidFill>
                <a:latin typeface="Courier New" panose="02070309020205020404" pitchFamily="49" charset="0"/>
                <a:cs typeface="Courier New" panose="02070309020205020404" pitchFamily="49" charset="0"/>
              </a:rPr>
            </a:br>
            <a:r>
              <a:rPr lang="en-US" sz="1300" i="1" dirty="0" smtClean="0">
                <a:solidFill>
                  <a:srgbClr val="92D050"/>
                </a:solidFill>
                <a:latin typeface="Courier New" panose="02070309020205020404" pitchFamily="49" charset="0"/>
                <a:cs typeface="Courier New" panose="02070309020205020404" pitchFamily="49" charset="0"/>
              </a:rPr>
              <a:t># </a:t>
            </a:r>
            <a:r>
              <a:rPr lang="en-US" sz="1300" i="1" dirty="0">
                <a:solidFill>
                  <a:srgbClr val="92D050"/>
                </a:solidFill>
                <a:latin typeface="Courier New" panose="02070309020205020404" pitchFamily="49" charset="0"/>
                <a:cs typeface="Courier New" panose="02070309020205020404" pitchFamily="49" charset="0"/>
              </a:rPr>
              <a:t>puppet module uninstall puppetlabs-apache</a:t>
            </a:r>
            <a:br>
              <a:rPr lang="en-US" sz="1300" i="1" dirty="0">
                <a:solidFill>
                  <a:srgbClr val="92D050"/>
                </a:solidFill>
                <a:latin typeface="Courier New" panose="02070309020205020404" pitchFamily="49" charset="0"/>
                <a:cs typeface="Courier New" panose="02070309020205020404" pitchFamily="49" charset="0"/>
              </a:rPr>
            </a:br>
            <a:r>
              <a:rPr lang="en-US" sz="1300" i="1" dirty="0">
                <a:solidFill>
                  <a:srgbClr val="92D050"/>
                </a:solidFill>
                <a:latin typeface="Courier New" panose="02070309020205020404" pitchFamily="49" charset="0"/>
                <a:cs typeface="Courier New" panose="02070309020205020404" pitchFamily="49" charset="0"/>
              </a:rPr>
              <a:t/>
            </a:r>
            <a:br>
              <a:rPr lang="en-US" sz="1300" i="1" dirty="0">
                <a:solidFill>
                  <a:srgbClr val="92D050"/>
                </a:solidFill>
                <a:latin typeface="Courier New" panose="02070309020205020404" pitchFamily="49" charset="0"/>
                <a:cs typeface="Courier New" panose="02070309020205020404" pitchFamily="49" charset="0"/>
              </a:rPr>
            </a:br>
            <a:endParaRPr lang="en-US" sz="1300" i="1" dirty="0" smtClean="0">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830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Generate &amp; Build Puppet Modules</a:t>
            </a:r>
            <a:endParaRPr lang="en-US" sz="4000" dirty="0"/>
          </a:p>
        </p:txBody>
      </p:sp>
      <p:sp>
        <p:nvSpPr>
          <p:cNvPr id="3" name="Content Placeholder 2"/>
          <p:cNvSpPr>
            <a:spLocks noGrp="1"/>
          </p:cNvSpPr>
          <p:nvPr>
            <p:ph sz="half" idx="1"/>
          </p:nvPr>
        </p:nvSpPr>
        <p:spPr/>
        <p:txBody>
          <a:bodyPr>
            <a:normAutofit lnSpcReduction="10000"/>
          </a:bodyPr>
          <a:lstStyle/>
          <a:p>
            <a:r>
              <a:rPr lang="en-US" dirty="0" smtClean="0"/>
              <a:t>Use the </a:t>
            </a:r>
            <a:r>
              <a:rPr lang="en-US" i="1" dirty="0" smtClean="0"/>
              <a:t>`puppet </a:t>
            </a:r>
            <a:r>
              <a:rPr lang="en-US" i="1" dirty="0"/>
              <a:t>module </a:t>
            </a:r>
            <a:r>
              <a:rPr lang="en-US" i="1" dirty="0" smtClean="0"/>
              <a:t>generate`</a:t>
            </a:r>
            <a:r>
              <a:rPr lang="en-US" dirty="0" smtClean="0"/>
              <a:t> </a:t>
            </a:r>
            <a:r>
              <a:rPr lang="en-US" dirty="0"/>
              <a:t>action to generate a template layout. </a:t>
            </a:r>
            <a:endParaRPr lang="en-US" dirty="0" smtClean="0"/>
          </a:p>
          <a:p>
            <a:pPr lvl="1"/>
            <a:r>
              <a:rPr lang="en-US" dirty="0" smtClean="0"/>
              <a:t>An </a:t>
            </a:r>
            <a:r>
              <a:rPr lang="en-US" dirty="0"/>
              <a:t>example Modulefile and README, and </a:t>
            </a:r>
            <a:r>
              <a:rPr lang="en-US" dirty="0" smtClean="0"/>
              <a:t>will also include </a:t>
            </a:r>
            <a:r>
              <a:rPr lang="en-US" dirty="0"/>
              <a:t>a copy of the spec_helper tool for writing rspec-puppet </a:t>
            </a:r>
            <a:r>
              <a:rPr lang="en-US" dirty="0" smtClean="0"/>
              <a:t>tests.</a:t>
            </a:r>
          </a:p>
          <a:p>
            <a:r>
              <a:rPr lang="en-US" dirty="0" smtClean="0"/>
              <a:t>Once your content </a:t>
            </a:r>
            <a:r>
              <a:rPr lang="en-US" dirty="0"/>
              <a:t>and Modulefile are ready, you can build a package of your </a:t>
            </a:r>
            <a:r>
              <a:rPr lang="en-US" dirty="0" smtClean="0"/>
              <a:t>module.</a:t>
            </a:r>
          </a:p>
          <a:p>
            <a:pPr lvl="1"/>
            <a:r>
              <a:rPr lang="en-US" dirty="0"/>
              <a:t>This will generate a .tar.gz package, which will be saved in the module’s pkg/ subdirectory</a:t>
            </a:r>
            <a:r>
              <a:rPr lang="en-US" dirty="0" smtClean="0"/>
              <a:t>.</a:t>
            </a:r>
          </a:p>
        </p:txBody>
      </p:sp>
      <p:sp>
        <p:nvSpPr>
          <p:cNvPr id="4" name="Content Placeholder 3"/>
          <p:cNvSpPr>
            <a:spLocks noGrp="1"/>
          </p:cNvSpPr>
          <p:nvPr>
            <p:ph sz="half" idx="2"/>
          </p:nvPr>
        </p:nvSpPr>
        <p:spPr>
          <a:xfrm>
            <a:off x="6781800" y="1991139"/>
            <a:ext cx="5015948" cy="4480560"/>
          </a:xfrm>
          <a:solidFill>
            <a:schemeClr val="tx1"/>
          </a:solidFill>
        </p:spPr>
        <p:txBody>
          <a:bodyPr>
            <a:normAutofit lnSpcReduction="10000"/>
          </a:bodyPr>
          <a:lstStyle/>
          <a:p>
            <a:pPr marL="0" indent="0">
              <a:buNone/>
            </a:pPr>
            <a:r>
              <a:rPr lang="en-US" sz="1300" i="1" dirty="0" smtClean="0">
                <a:solidFill>
                  <a:srgbClr val="92D050"/>
                </a:solidFill>
                <a:latin typeface="Courier New" panose="02070309020205020404" pitchFamily="49" charset="0"/>
                <a:cs typeface="Courier New" panose="02070309020205020404" pitchFamily="49" charset="0"/>
              </a:rPr>
              <a:t># </a:t>
            </a:r>
            <a:r>
              <a:rPr lang="en-US" sz="1300" i="1" dirty="0">
                <a:solidFill>
                  <a:srgbClr val="92D050"/>
                </a:solidFill>
                <a:latin typeface="Courier New" panose="02070309020205020404" pitchFamily="49" charset="0"/>
                <a:cs typeface="Courier New" panose="02070309020205020404" pitchFamily="49" charset="0"/>
              </a:rPr>
              <a:t>puppet module generate &lt;USERNAME&gt;-&lt;MODULE NAME&gt;</a:t>
            </a:r>
            <a:br>
              <a:rPr lang="en-US" sz="1300" i="1" dirty="0">
                <a:solidFill>
                  <a:srgbClr val="92D050"/>
                </a:solidFill>
                <a:latin typeface="Courier New" panose="02070309020205020404" pitchFamily="49" charset="0"/>
                <a:cs typeface="Courier New" panose="02070309020205020404" pitchFamily="49" charset="0"/>
              </a:rPr>
            </a:br>
            <a:r>
              <a:rPr lang="en-US" sz="1300" i="1" dirty="0" smtClean="0">
                <a:solidFill>
                  <a:srgbClr val="92D050"/>
                </a:solidFill>
                <a:latin typeface="Courier New" panose="02070309020205020404" pitchFamily="49" charset="0"/>
                <a:cs typeface="Courier New" panose="02070309020205020404" pitchFamily="49" charset="0"/>
              </a:rPr>
              <a:t/>
            </a:r>
            <a:br>
              <a:rPr lang="en-US" sz="1300" i="1" dirty="0" smtClean="0">
                <a:solidFill>
                  <a:srgbClr val="92D050"/>
                </a:solidFill>
                <a:latin typeface="Courier New" panose="02070309020205020404" pitchFamily="49" charset="0"/>
                <a:cs typeface="Courier New" panose="02070309020205020404" pitchFamily="49" charset="0"/>
              </a:rPr>
            </a:br>
            <a:r>
              <a:rPr lang="en-US" sz="1300" i="1" dirty="0" smtClean="0">
                <a:solidFill>
                  <a:srgbClr val="92D050"/>
                </a:solidFill>
                <a:latin typeface="Courier New" panose="02070309020205020404" pitchFamily="49" charset="0"/>
                <a:cs typeface="Courier New" panose="02070309020205020404" pitchFamily="49" charset="0"/>
              </a:rPr>
              <a:t># </a:t>
            </a:r>
            <a:r>
              <a:rPr lang="en-US" sz="1300" i="1" dirty="0">
                <a:solidFill>
                  <a:srgbClr val="92D050"/>
                </a:solidFill>
                <a:latin typeface="Courier New" panose="02070309020205020404" pitchFamily="49" charset="0"/>
                <a:cs typeface="Courier New" panose="02070309020205020404" pitchFamily="49" charset="0"/>
              </a:rPr>
              <a:t>puppet module </a:t>
            </a:r>
            <a:r>
              <a:rPr lang="en-US" sz="1300" i="1" dirty="0" smtClean="0">
                <a:solidFill>
                  <a:srgbClr val="92D050"/>
                </a:solidFill>
                <a:latin typeface="Courier New" panose="02070309020205020404" pitchFamily="49" charset="0"/>
                <a:cs typeface="Courier New" panose="02070309020205020404" pitchFamily="49" charset="0"/>
              </a:rPr>
              <a:t>build &lt;MODULE DIRECTORY&gt;</a:t>
            </a:r>
          </a:p>
        </p:txBody>
      </p:sp>
    </p:spTree>
    <p:extLst>
      <p:ext uri="{BB962C8B-B14F-4D97-AF65-F5344CB8AC3E}">
        <p14:creationId xmlns:p14="http://schemas.microsoft.com/office/powerpoint/2010/main" val="50836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Publishing Puppet Modules</a:t>
            </a:r>
            <a:endParaRPr lang="en-US" sz="4000" dirty="0"/>
          </a:p>
        </p:txBody>
      </p:sp>
      <p:sp>
        <p:nvSpPr>
          <p:cNvPr id="3" name="Content Placeholder 2"/>
          <p:cNvSpPr>
            <a:spLocks noGrp="1"/>
          </p:cNvSpPr>
          <p:nvPr>
            <p:ph sz="half" idx="1"/>
          </p:nvPr>
        </p:nvSpPr>
        <p:spPr/>
        <p:txBody>
          <a:bodyPr>
            <a:normAutofit fontScale="70000" lnSpcReduction="20000"/>
          </a:bodyPr>
          <a:lstStyle/>
          <a:p>
            <a:r>
              <a:rPr lang="en-US" b="1" dirty="0" smtClean="0"/>
              <a:t>Puppet</a:t>
            </a:r>
            <a:r>
              <a:rPr lang="en-US" dirty="0" smtClean="0"/>
              <a:t> </a:t>
            </a:r>
            <a:r>
              <a:rPr lang="en-US" b="1" dirty="0"/>
              <a:t>Forge</a:t>
            </a:r>
            <a:r>
              <a:rPr lang="en-US" dirty="0"/>
              <a:t> requires </a:t>
            </a:r>
            <a:r>
              <a:rPr lang="en-US" b="1" dirty="0"/>
              <a:t>module</a:t>
            </a:r>
            <a:r>
              <a:rPr lang="en-US" dirty="0"/>
              <a:t> names to have a username prefix</a:t>
            </a:r>
            <a:r>
              <a:rPr lang="en-US" dirty="0" smtClean="0"/>
              <a:t>.</a:t>
            </a:r>
          </a:p>
          <a:p>
            <a:pPr lvl="1"/>
            <a:r>
              <a:rPr lang="en-US" dirty="0"/>
              <a:t>Because many users have published their own versions of </a:t>
            </a:r>
            <a:r>
              <a:rPr lang="en-US" b="1" dirty="0"/>
              <a:t>modules</a:t>
            </a:r>
            <a:r>
              <a:rPr lang="en-US" dirty="0"/>
              <a:t> with common names (“mysql,” “bacula,” etc</a:t>
            </a:r>
            <a:r>
              <a:rPr lang="en-US" dirty="0" smtClean="0"/>
              <a:t>.)</a:t>
            </a:r>
          </a:p>
          <a:p>
            <a:pPr lvl="1"/>
            <a:r>
              <a:rPr lang="en-US" dirty="0" smtClean="0"/>
              <a:t>Be sure </a:t>
            </a:r>
            <a:r>
              <a:rPr lang="en-US" dirty="0"/>
              <a:t>to </a:t>
            </a:r>
            <a:r>
              <a:rPr lang="en-US" dirty="0" smtClean="0"/>
              <a:t>use </a:t>
            </a:r>
            <a:r>
              <a:rPr lang="en-US" dirty="0"/>
              <a:t>this long name in your </a:t>
            </a:r>
            <a:r>
              <a:rPr lang="en-US" b="1" dirty="0"/>
              <a:t>module’s</a:t>
            </a:r>
            <a:r>
              <a:rPr lang="en-US" dirty="0"/>
              <a:t> Modulefile. </a:t>
            </a:r>
            <a:endParaRPr lang="en-US" dirty="0" smtClean="0"/>
          </a:p>
          <a:p>
            <a:r>
              <a:rPr lang="en-US" dirty="0"/>
              <a:t>Now that you have a compiled tar.gz package, you can upload it to the </a:t>
            </a:r>
            <a:r>
              <a:rPr lang="en-US" b="1" dirty="0"/>
              <a:t>Puppet</a:t>
            </a:r>
            <a:r>
              <a:rPr lang="en-US" dirty="0"/>
              <a:t> </a:t>
            </a:r>
            <a:r>
              <a:rPr lang="en-US" b="1" dirty="0"/>
              <a:t>Forge</a:t>
            </a:r>
            <a:r>
              <a:rPr lang="en-US" dirty="0"/>
              <a:t>. There is currently no command line tool for publishing; you must use the </a:t>
            </a:r>
            <a:r>
              <a:rPr lang="en-US" b="1" dirty="0"/>
              <a:t>Puppet</a:t>
            </a:r>
            <a:r>
              <a:rPr lang="en-US" dirty="0"/>
              <a:t> </a:t>
            </a:r>
            <a:r>
              <a:rPr lang="en-US" b="1" dirty="0"/>
              <a:t>Forge’s</a:t>
            </a:r>
            <a:r>
              <a:rPr lang="en-US" dirty="0"/>
              <a:t> web interface</a:t>
            </a:r>
            <a:r>
              <a:rPr lang="en-US" dirty="0" smtClean="0"/>
              <a:t>.</a:t>
            </a:r>
          </a:p>
          <a:p>
            <a:r>
              <a:rPr lang="en-US" dirty="0" smtClean="0"/>
              <a:t>Your </a:t>
            </a:r>
            <a:r>
              <a:rPr lang="en-US" b="1" dirty="0"/>
              <a:t>module</a:t>
            </a:r>
            <a:r>
              <a:rPr lang="en-US" dirty="0"/>
              <a:t> has now been published to the </a:t>
            </a:r>
            <a:r>
              <a:rPr lang="en-US" b="1" dirty="0"/>
              <a:t>Puppet</a:t>
            </a:r>
            <a:r>
              <a:rPr lang="en-US" dirty="0"/>
              <a:t> </a:t>
            </a:r>
            <a:r>
              <a:rPr lang="en-US" b="1" dirty="0"/>
              <a:t>Forge</a:t>
            </a:r>
            <a:r>
              <a:rPr lang="en-US" dirty="0"/>
              <a:t>. The </a:t>
            </a:r>
            <a:r>
              <a:rPr lang="en-US" b="1" dirty="0"/>
              <a:t>Forge</a:t>
            </a:r>
            <a:r>
              <a:rPr lang="en-US" dirty="0"/>
              <a:t> will pull your README, Changelog, and License files from your tarball to display on your </a:t>
            </a:r>
            <a:r>
              <a:rPr lang="en-US" b="1" dirty="0"/>
              <a:t>module’s</a:t>
            </a:r>
            <a:r>
              <a:rPr lang="en-US" dirty="0"/>
              <a:t> page. To confirm that it was published correctly, you can install it on a new system using the </a:t>
            </a:r>
            <a:r>
              <a:rPr lang="en-US" b="1" dirty="0"/>
              <a:t>puppet</a:t>
            </a:r>
            <a:r>
              <a:rPr lang="en-US" dirty="0"/>
              <a:t> </a:t>
            </a:r>
            <a:r>
              <a:rPr lang="en-US" b="1" dirty="0"/>
              <a:t>module</a:t>
            </a:r>
            <a:r>
              <a:rPr lang="en-US" dirty="0"/>
              <a:t> install action.</a:t>
            </a:r>
            <a:endParaRPr lang="en-US" dirty="0" smtClean="0"/>
          </a:p>
        </p:txBody>
      </p:sp>
      <p:sp>
        <p:nvSpPr>
          <p:cNvPr id="4" name="Content Placeholder 3"/>
          <p:cNvSpPr>
            <a:spLocks noGrp="1"/>
          </p:cNvSpPr>
          <p:nvPr>
            <p:ph sz="half" idx="2"/>
          </p:nvPr>
        </p:nvSpPr>
        <p:spPr>
          <a:xfrm>
            <a:off x="6781800" y="1991139"/>
            <a:ext cx="4572000" cy="4300331"/>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rIns="182880" anchor="ctr">
            <a:normAutofit fontScale="70000" lnSpcReduction="20000"/>
          </a:bodyPr>
          <a:lstStyle/>
          <a:p>
            <a:pPr marL="0" indent="0">
              <a:buNone/>
            </a:pPr>
            <a:r>
              <a:rPr lang="en-US" b="1" dirty="0"/>
              <a:t>To publish your module, you will need to:</a:t>
            </a:r>
          </a:p>
          <a:p>
            <a:pPr marL="457200" indent="-457200">
              <a:buFont typeface="+mj-lt"/>
              <a:buAutoNum type="arabicPeriod"/>
            </a:pPr>
            <a:r>
              <a:rPr lang="en-US" sz="1700" dirty="0"/>
              <a:t>Create a </a:t>
            </a:r>
            <a:r>
              <a:rPr lang="en-US" sz="1700" b="1" dirty="0"/>
              <a:t>Puppet</a:t>
            </a:r>
            <a:r>
              <a:rPr lang="en-US" sz="1700" dirty="0"/>
              <a:t> </a:t>
            </a:r>
            <a:r>
              <a:rPr lang="en-US" sz="1700" b="1" dirty="0"/>
              <a:t>Forge</a:t>
            </a:r>
            <a:r>
              <a:rPr lang="en-US" sz="1700" dirty="0"/>
              <a:t> </a:t>
            </a:r>
            <a:r>
              <a:rPr lang="en-US" sz="1700" dirty="0" smtClean="0"/>
              <a:t>account (</a:t>
            </a:r>
            <a:r>
              <a:rPr lang="en-US" sz="1300" dirty="0" smtClean="0"/>
              <a:t>if </a:t>
            </a:r>
            <a:r>
              <a:rPr lang="en-US" sz="1300" dirty="0"/>
              <a:t>you don’t already have </a:t>
            </a:r>
            <a:r>
              <a:rPr lang="en-US" sz="1300" dirty="0" smtClean="0"/>
              <a:t>one)</a:t>
            </a:r>
            <a:endParaRPr lang="en-US" sz="1300" dirty="0"/>
          </a:p>
          <a:p>
            <a:pPr marL="457200" indent="-457200">
              <a:buFont typeface="+mj-lt"/>
              <a:buAutoNum type="arabicPeriod"/>
            </a:pPr>
            <a:r>
              <a:rPr lang="en-US" sz="1700" dirty="0"/>
              <a:t>Prepare your </a:t>
            </a:r>
            <a:r>
              <a:rPr lang="en-US" sz="1700" b="1" dirty="0"/>
              <a:t>module</a:t>
            </a:r>
          </a:p>
          <a:p>
            <a:pPr marL="457200" indent="-457200">
              <a:buFont typeface="+mj-lt"/>
              <a:buAutoNum type="arabicPeriod"/>
            </a:pPr>
            <a:r>
              <a:rPr lang="en-US" sz="1700" dirty="0"/>
              <a:t>Write a </a:t>
            </a:r>
            <a:r>
              <a:rPr lang="en-US" sz="1700" b="1" dirty="0"/>
              <a:t>Modulefile</a:t>
            </a:r>
            <a:r>
              <a:rPr lang="en-US" sz="1700" dirty="0"/>
              <a:t> with the required metadata</a:t>
            </a:r>
          </a:p>
          <a:p>
            <a:pPr marL="457200" indent="-457200">
              <a:buFont typeface="+mj-lt"/>
              <a:buAutoNum type="arabicPeriod"/>
            </a:pPr>
            <a:r>
              <a:rPr lang="en-US" sz="1700" dirty="0"/>
              <a:t>Build an uploadable tarball of your </a:t>
            </a:r>
            <a:r>
              <a:rPr lang="en-US" sz="1700" b="1" dirty="0"/>
              <a:t>module</a:t>
            </a:r>
          </a:p>
          <a:p>
            <a:pPr marL="457200" indent="-457200">
              <a:buFont typeface="+mj-lt"/>
              <a:buAutoNum type="arabicPeriod"/>
            </a:pPr>
            <a:r>
              <a:rPr lang="en-US" sz="1700" dirty="0" smtClean="0"/>
              <a:t>Upload your </a:t>
            </a:r>
            <a:r>
              <a:rPr lang="en-US" sz="1700" b="1" dirty="0" smtClean="0"/>
              <a:t>module</a:t>
            </a:r>
            <a:r>
              <a:rPr lang="en-US" sz="1700" dirty="0" smtClean="0"/>
              <a:t> using the </a:t>
            </a:r>
            <a:r>
              <a:rPr lang="en-US" sz="1700" b="1" dirty="0" smtClean="0"/>
              <a:t>Puppet</a:t>
            </a:r>
            <a:r>
              <a:rPr lang="en-US" sz="1700" dirty="0" smtClean="0"/>
              <a:t> </a:t>
            </a:r>
            <a:r>
              <a:rPr lang="en-US" sz="1700" b="1" dirty="0" smtClean="0"/>
              <a:t>Forge’s</a:t>
            </a:r>
            <a:r>
              <a:rPr lang="en-US" sz="1700" dirty="0" smtClean="0"/>
              <a:t> web interface.</a:t>
            </a:r>
          </a:p>
          <a:p>
            <a:pPr marL="868680" lvl="1" indent="-457200"/>
            <a:r>
              <a:rPr lang="en-US" sz="1700" dirty="0" smtClean="0"/>
              <a:t>If </a:t>
            </a:r>
            <a:r>
              <a:rPr lang="en-US" sz="1700" dirty="0"/>
              <a:t>you have never published this </a:t>
            </a:r>
            <a:r>
              <a:rPr lang="en-US" sz="1700" b="1" dirty="0"/>
              <a:t>module</a:t>
            </a:r>
            <a:r>
              <a:rPr lang="en-US" sz="1700" dirty="0"/>
              <a:t> before, you must create a new page for it.</a:t>
            </a:r>
          </a:p>
          <a:p>
            <a:pPr marL="0" indent="0">
              <a:buNone/>
            </a:pPr>
            <a:r>
              <a:rPr lang="en-US" sz="1700" i="1" dirty="0" smtClean="0">
                <a:cs typeface="Courier New" panose="02070309020205020404" pitchFamily="49" charset="0"/>
              </a:rPr>
              <a:t/>
            </a:r>
            <a:br>
              <a:rPr lang="en-US" sz="1700" i="1" dirty="0" smtClean="0">
                <a:cs typeface="Courier New" panose="02070309020205020404" pitchFamily="49" charset="0"/>
              </a:rPr>
            </a:br>
            <a:r>
              <a:rPr lang="en-US" sz="1700" i="1" dirty="0" smtClean="0">
                <a:cs typeface="Courier New" panose="02070309020205020404" pitchFamily="49" charset="0"/>
              </a:rPr>
              <a:t/>
            </a:r>
            <a:br>
              <a:rPr lang="en-US" sz="1700" i="1" dirty="0" smtClean="0">
                <a:cs typeface="Courier New" panose="02070309020205020404" pitchFamily="49" charset="0"/>
              </a:rPr>
            </a:br>
            <a:endParaRPr lang="en-US" sz="1700" i="1" dirty="0" smtClean="0">
              <a:cs typeface="Courier New" panose="02070309020205020404" pitchFamily="49" charset="0"/>
            </a:endParaRPr>
          </a:p>
        </p:txBody>
      </p:sp>
    </p:spTree>
    <p:extLst>
      <p:ext uri="{BB962C8B-B14F-4D97-AF65-F5344CB8AC3E}">
        <p14:creationId xmlns:p14="http://schemas.microsoft.com/office/powerpoint/2010/main" val="220432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Showcase</a:t>
            </a:r>
          </a:p>
        </p:txBody>
      </p:sp>
      <p:sp>
        <p:nvSpPr>
          <p:cNvPr id="3" name="Content Placeholder 2"/>
          <p:cNvSpPr>
            <a:spLocks noGrp="1"/>
          </p:cNvSpPr>
          <p:nvPr>
            <p:ph sz="half" idx="1"/>
          </p:nvPr>
        </p:nvSpPr>
        <p:spPr/>
        <p:txBody>
          <a:bodyPr>
            <a:normAutofit/>
          </a:bodyPr>
          <a:lstStyle/>
          <a:p>
            <a:r>
              <a:rPr lang="en-US" dirty="0" smtClean="0"/>
              <a:t>Present Shared Roles/Profiles Repository.</a:t>
            </a:r>
          </a:p>
          <a:p>
            <a:r>
              <a:rPr lang="en-US" dirty="0" smtClean="0"/>
              <a:t>Current efforts in converting our system into using Puppet.</a:t>
            </a:r>
          </a:p>
          <a:p>
            <a:r>
              <a:rPr lang="en-US" dirty="0" smtClean="0"/>
              <a:t>Demonstration of a complete build out of a VM using Vagrant.</a:t>
            </a:r>
          </a:p>
        </p:txBody>
      </p:sp>
      <p:pic>
        <p:nvPicPr>
          <p:cNvPr id="8" name="Content Placeholder 7"/>
          <p:cNvPicPr>
            <a:picLocks noGrp="1" noChangeAspect="1"/>
          </p:cNvPicPr>
          <p:nvPr>
            <p:ph sz="half" idx="2"/>
          </p:nvPr>
        </p:nvPicPr>
        <p:blipFill>
          <a:blip r:embed="rId3">
            <a:extLst>
              <a:ext uri="{BEBA8EAE-BF5A-486C-A8C5-ECC9F3942E4B}">
                <a14:imgProps xmlns:a14="http://schemas.microsoft.com/office/drawing/2010/main">
                  <a14:imgLayer r:embed="rId4">
                    <a14:imgEffect>
                      <a14:backgroundRemoval t="4833" b="96500" l="6625" r="92750">
                        <a14:foregroundMark x1="6625" y1="48167" x2="6625" y2="48167"/>
                        <a14:foregroundMark x1="54250" y1="45333" x2="54250" y2="45333"/>
                        <a14:foregroundMark x1="36500" y1="94167" x2="36500" y2="94167"/>
                        <a14:foregroundMark x1="26625" y1="92167" x2="26625" y2="92167"/>
                        <a14:foregroundMark x1="24375" y1="96500" x2="24375" y2="96500"/>
                        <a14:foregroundMark x1="92750" y1="38333" x2="92750" y2="38333"/>
                        <a14:foregroundMark x1="77125" y1="23333" x2="77125" y2="23333"/>
                        <a14:foregroundMark x1="71250" y1="23333" x2="71250" y2="23333"/>
                        <a14:foregroundMark x1="71000" y1="18667" x2="71000" y2="18667"/>
                        <a14:foregroundMark x1="70125" y1="15167" x2="70125" y2="15167"/>
                        <a14:foregroundMark x1="65500" y1="4833" x2="85500" y2="13333"/>
                        <a14:foregroundMark x1="85500" y1="13333" x2="81500" y2="36167"/>
                        <a14:foregroundMark x1="81500" y1="36167" x2="62375" y2="25333"/>
                        <a14:foregroundMark x1="62375" y1="25333" x2="65125" y2="4833"/>
                        <a14:foregroundMark x1="74250" y1="37667" x2="74250" y2="37667"/>
                        <a14:foregroundMark x1="68750" y1="30667" x2="65500" y2="38500"/>
                        <a14:foregroundMark x1="74125" y1="33000" x2="75000" y2="42667"/>
                        <a14:foregroundMark x1="77125" y1="34500" x2="78000" y2="38000"/>
                        <a14:foregroundMark x1="88750" y1="41833" x2="88750" y2="41833"/>
                        <a14:foregroundMark x1="87500" y1="27167" x2="87500" y2="27167"/>
                        <a14:foregroundMark x1="90625" y1="33833" x2="90625" y2="33833"/>
                        <a14:foregroundMark x1="87000" y1="25333" x2="86625" y2="32333"/>
                        <a14:foregroundMark x1="86625" y1="35667" x2="91625" y2="38000"/>
                        <a14:foregroundMark x1="44625" y1="33000" x2="44625" y2="33000"/>
                        <a14:backgroundMark x1="20625" y1="88667" x2="20625" y2="88667"/>
                        <a14:backgroundMark x1="44625" y1="92167" x2="44625" y2="92167"/>
                        <a14:backgroundMark x1="22000" y1="52000" x2="22000" y2="52000"/>
                        <a14:backgroundMark x1="30750" y1="63667" x2="30750" y2="63667"/>
                      </a14:backgroundRemoval>
                    </a14:imgEffect>
                  </a14:imgLayer>
                </a14:imgProps>
              </a:ext>
              <a:ext uri="{28A0092B-C50C-407E-A947-70E740481C1C}">
                <a14:useLocalDpi xmlns:a14="http://schemas.microsoft.com/office/drawing/2010/main" val="0"/>
              </a:ext>
            </a:extLst>
          </a:blip>
          <a:stretch>
            <a:fillRect/>
          </a:stretch>
        </p:blipFill>
        <p:spPr>
          <a:xfrm>
            <a:off x="6329627" y="2031443"/>
            <a:ext cx="5272616" cy="3954462"/>
          </a:xfrm>
        </p:spPr>
      </p:pic>
    </p:spTree>
    <p:extLst>
      <p:ext uri="{BB962C8B-B14F-4D97-AF65-F5344CB8AC3E}">
        <p14:creationId xmlns:p14="http://schemas.microsoft.com/office/powerpoint/2010/main" val="171859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4" name="Text Placeholder 3"/>
          <p:cNvSpPr>
            <a:spLocks noGrp="1"/>
          </p:cNvSpPr>
          <p:nvPr>
            <p:ph type="body" sz="half" idx="2"/>
          </p:nvPr>
        </p:nvSpPr>
        <p:spPr>
          <a:xfrm>
            <a:off x="6556249" y="2240280"/>
            <a:ext cx="4799140" cy="2924574"/>
          </a:xfrm>
          <a:effectLst/>
        </p:spPr>
        <p:txBody>
          <a:bodyPr>
            <a:normAutofit fontScale="92500" lnSpcReduction="20000"/>
          </a:bodyPr>
          <a:lstStyle/>
          <a:p>
            <a:r>
              <a:rPr lang="en-US" dirty="0" smtClean="0"/>
              <a:t>Provide feel free to contact me at the following addresses.</a:t>
            </a:r>
          </a:p>
          <a:p>
            <a:r>
              <a:rPr lang="en-US" dirty="0" smtClean="0">
                <a:effectLst/>
              </a:rPr>
              <a:t>m: </a:t>
            </a:r>
            <a:r>
              <a:rPr lang="en-US" sz="2100" dirty="0">
                <a:hlinkClick r:id="rId2"/>
              </a:rPr>
              <a:t>abernstein@godaddy.com</a:t>
            </a:r>
            <a:endParaRPr lang="en-US" sz="2100" dirty="0"/>
          </a:p>
          <a:p>
            <a:r>
              <a:rPr lang="en-US" dirty="0" smtClean="0">
                <a:effectLst/>
              </a:rPr>
              <a:t>gd_github: </a:t>
            </a:r>
            <a:r>
              <a:rPr lang="en-US" sz="2100" dirty="0">
                <a:hlinkClick r:id="rId3"/>
              </a:rPr>
              <a:t>abernstein</a:t>
            </a:r>
            <a:r>
              <a:rPr lang="en-US" dirty="0" smtClean="0">
                <a:effectLst>
                  <a:innerShdw blurRad="63500" dist="50800" dir="13500000">
                    <a:prstClr val="black">
                      <a:alpha val="50000"/>
                    </a:prstClr>
                  </a:innerShdw>
                </a:effectLst>
                <a:hlinkClick r:id="rId3"/>
              </a:rPr>
              <a:t> </a:t>
            </a:r>
            <a:endParaRPr lang="en-US" dirty="0">
              <a:effectLst>
                <a:innerShdw blurRad="63500" dist="50800" dir="13500000">
                  <a:prstClr val="black">
                    <a:alpha val="50000"/>
                  </a:prstClr>
                </a:innerShdw>
              </a:effectLst>
            </a:endParaRPr>
          </a:p>
          <a:p>
            <a:r>
              <a:rPr lang="en-US" dirty="0" smtClean="0">
                <a:effectLst/>
              </a:rPr>
              <a:t>twitter: </a:t>
            </a:r>
            <a:r>
              <a:rPr lang="en-US" dirty="0">
                <a:hlinkClick r:id="rId4"/>
              </a:rPr>
              <a:t>@</a:t>
            </a:r>
            <a:r>
              <a:rPr lang="en-US" sz="2100" dirty="0" smtClean="0">
                <a:hlinkClick r:id="rId4"/>
              </a:rPr>
              <a:t>bernstein_aaron</a:t>
            </a:r>
            <a:endParaRPr lang="en-US" sz="2100" dirty="0" smtClean="0"/>
          </a:p>
          <a:p>
            <a:r>
              <a:rPr lang="en-US" sz="2400" dirty="0"/>
              <a:t>m: </a:t>
            </a:r>
            <a:r>
              <a:rPr lang="en-US" sz="2100" dirty="0" smtClean="0">
                <a:hlinkClick r:id="rId5"/>
              </a:rPr>
              <a:t>seichner@godaddy.com</a:t>
            </a:r>
            <a:endParaRPr lang="en-US" sz="2100" dirty="0"/>
          </a:p>
          <a:p>
            <a:r>
              <a:rPr lang="en-US" sz="2400" dirty="0"/>
              <a:t>gd_github: </a:t>
            </a:r>
            <a:r>
              <a:rPr lang="en-US" sz="2100" dirty="0" smtClean="0">
                <a:hlinkClick r:id="rId6"/>
              </a:rPr>
              <a:t>seichner </a:t>
            </a:r>
            <a:endParaRPr lang="en-US" sz="2400" dirty="0">
              <a:effectLst>
                <a:innerShdw blurRad="63500" dist="50800" dir="13500000">
                  <a:prstClr val="black">
                    <a:alpha val="50000"/>
                  </a:prstClr>
                </a:innerShdw>
              </a:effectLst>
            </a:endParaRPr>
          </a:p>
          <a:p>
            <a:r>
              <a:rPr lang="en-US" sz="2400" dirty="0"/>
              <a:t>twitter: </a:t>
            </a:r>
            <a:r>
              <a:rPr lang="en-US" sz="2400" dirty="0">
                <a:hlinkClick r:id="rId4"/>
              </a:rPr>
              <a:t>@</a:t>
            </a:r>
            <a:r>
              <a:rPr lang="en-US" sz="2100" dirty="0">
                <a:hlinkClick r:id="rId4"/>
              </a:rPr>
              <a:t>bernstein_aaron</a:t>
            </a:r>
            <a:endParaRPr lang="en-US" sz="2100" dirty="0"/>
          </a:p>
          <a:p>
            <a:endParaRPr lang="en-US" sz="2100" dirty="0"/>
          </a:p>
        </p:txBody>
      </p:sp>
      <p:sp>
        <p:nvSpPr>
          <p:cNvPr id="6" name="Rectangle 5"/>
          <p:cNvSpPr/>
          <p:nvPr/>
        </p:nvSpPr>
        <p:spPr>
          <a:xfrm>
            <a:off x="304800" y="1013439"/>
            <a:ext cx="5444647" cy="3139321"/>
          </a:xfrm>
          <a:prstGeom prst="rect">
            <a:avLst/>
          </a:prstGeom>
        </p:spPr>
        <p:txBody>
          <a:bodyPr wrap="square">
            <a:spAutoFit/>
          </a:bodyPr>
          <a:lstStyle/>
          <a:p>
            <a:r>
              <a:rPr lang="en-US" b="1" dirty="0" smtClean="0">
                <a:solidFill>
                  <a:srgbClr val="404040"/>
                </a:solidFill>
                <a:latin typeface="Arial" panose="020B0604020202020204" pitchFamily="34" charset="0"/>
              </a:rPr>
              <a:t>Thank you! Questions?</a:t>
            </a:r>
          </a:p>
          <a:p>
            <a:endParaRPr lang="en-US" b="1" dirty="0">
              <a:solidFill>
                <a:srgbClr val="404040"/>
              </a:solidFill>
              <a:latin typeface="Arial" panose="020B0604020202020204" pitchFamily="34" charset="0"/>
            </a:endParaRPr>
          </a:p>
          <a:p>
            <a:r>
              <a:rPr lang="en-US" b="1" dirty="0" smtClean="0">
                <a:solidFill>
                  <a:srgbClr val="404040"/>
                </a:solidFill>
                <a:latin typeface="Arial" panose="020B0604020202020204" pitchFamily="34" charset="0"/>
              </a:rPr>
              <a:t>Need </a:t>
            </a:r>
            <a:r>
              <a:rPr lang="en-US" b="1" dirty="0">
                <a:solidFill>
                  <a:srgbClr val="404040"/>
                </a:solidFill>
                <a:latin typeface="Arial" panose="020B0604020202020204" pitchFamily="34" charset="0"/>
              </a:rPr>
              <a:t>additional guidance or reference material?</a:t>
            </a:r>
          </a:p>
          <a:p>
            <a:endParaRPr lang="en-US" dirty="0">
              <a:solidFill>
                <a:srgbClr val="525252"/>
              </a:solidFill>
              <a:latin typeface="Arial" panose="020B0604020202020204" pitchFamily="34" charset="0"/>
            </a:endParaRPr>
          </a:p>
          <a:p>
            <a:r>
              <a:rPr lang="en-US" dirty="0">
                <a:solidFill>
                  <a:srgbClr val="525252"/>
                </a:solidFill>
                <a:latin typeface="Arial" panose="020B0604020202020204" pitchFamily="34" charset="0"/>
              </a:rPr>
              <a:t>Download or print a copy of our </a:t>
            </a:r>
            <a:r>
              <a:rPr lang="en-US" dirty="0">
                <a:solidFill>
                  <a:srgbClr val="1772D3"/>
                </a:solidFill>
                <a:latin typeface="inherit"/>
                <a:hlinkClick r:id="rId7"/>
              </a:rPr>
              <a:t>Core Types Cheat Sheet</a:t>
            </a:r>
            <a:r>
              <a:rPr lang="en-US" dirty="0">
                <a:solidFill>
                  <a:srgbClr val="525252"/>
                </a:solidFill>
                <a:latin typeface="Arial" panose="020B0604020202020204" pitchFamily="34" charset="0"/>
              </a:rPr>
              <a:t> and </a:t>
            </a:r>
            <a:r>
              <a:rPr lang="en-US" dirty="0">
                <a:solidFill>
                  <a:srgbClr val="1772D3"/>
                </a:solidFill>
                <a:latin typeface="inherit"/>
                <a:hlinkClick r:id="rId8"/>
              </a:rPr>
              <a:t>Modules Cheat </a:t>
            </a:r>
            <a:r>
              <a:rPr lang="en-US" dirty="0" smtClean="0">
                <a:solidFill>
                  <a:srgbClr val="1772D3"/>
                </a:solidFill>
                <a:latin typeface="inherit"/>
                <a:hlinkClick r:id="rId8"/>
              </a:rPr>
              <a:t>Sheet</a:t>
            </a:r>
            <a:r>
              <a:rPr lang="en-US" dirty="0">
                <a:solidFill>
                  <a:srgbClr val="525252"/>
                </a:solidFill>
                <a:latin typeface="Arial" panose="020B0604020202020204" pitchFamily="34" charset="0"/>
              </a:rPr>
              <a:t> for fast reference when writing your first manifests.</a:t>
            </a:r>
          </a:p>
          <a:p>
            <a:endParaRPr lang="en-US" dirty="0">
              <a:solidFill>
                <a:srgbClr val="525252"/>
              </a:solidFill>
              <a:latin typeface="Arial" panose="020B0604020202020204" pitchFamily="34" charset="0"/>
            </a:endParaRPr>
          </a:p>
          <a:p>
            <a:r>
              <a:rPr lang="en-US" dirty="0">
                <a:solidFill>
                  <a:srgbClr val="525252"/>
                </a:solidFill>
                <a:latin typeface="Arial" panose="020B0604020202020204" pitchFamily="34" charset="0"/>
              </a:rPr>
              <a:t>Experienced Puppet users spend most of their time in the </a:t>
            </a:r>
            <a:r>
              <a:rPr lang="en-US" dirty="0">
                <a:solidFill>
                  <a:srgbClr val="1772D3"/>
                </a:solidFill>
                <a:latin typeface="inherit"/>
                <a:hlinkClick r:id="rId9"/>
              </a:rPr>
              <a:t>type reference</a:t>
            </a:r>
            <a:r>
              <a:rPr lang="en-US" dirty="0">
                <a:solidFill>
                  <a:srgbClr val="525252"/>
                </a:solidFill>
                <a:latin typeface="Arial" panose="020B0604020202020204" pitchFamily="34" charset="0"/>
              </a:rPr>
              <a:t> and the </a:t>
            </a:r>
            <a:r>
              <a:rPr lang="en-US" dirty="0">
                <a:solidFill>
                  <a:srgbClr val="1772D3"/>
                </a:solidFill>
                <a:latin typeface="inherit"/>
                <a:hlinkClick r:id="rId10"/>
              </a:rPr>
              <a:t>language </a:t>
            </a:r>
            <a:r>
              <a:rPr lang="en-US" dirty="0" smtClean="0">
                <a:solidFill>
                  <a:srgbClr val="1772D3"/>
                </a:solidFill>
                <a:latin typeface="inherit"/>
                <a:hlinkClick r:id="rId10"/>
              </a:rPr>
              <a:t>guide</a:t>
            </a:r>
            <a:r>
              <a:rPr lang="en-US" dirty="0" smtClean="0">
                <a:solidFill>
                  <a:srgbClr val="525252"/>
                </a:solidFill>
                <a:latin typeface="Arial" panose="020B0604020202020204" pitchFamily="34" charset="0"/>
              </a:rPr>
              <a:t>. </a:t>
            </a:r>
            <a:endParaRPr lang="en-US" dirty="0">
              <a:solidFill>
                <a:srgbClr val="525252"/>
              </a:solidFill>
              <a:latin typeface="Arial" panose="020B0604020202020204" pitchFamily="34" charset="0"/>
            </a:endParaRPr>
          </a:p>
          <a:p>
            <a:r>
              <a:rPr lang="en-US" dirty="0">
                <a:solidFill>
                  <a:srgbClr val="525252"/>
                </a:solidFill>
                <a:latin typeface="Arial" panose="020B0604020202020204" pitchFamily="34" charset="0"/>
              </a:rPr>
              <a:t>Get acquainted with them early</a:t>
            </a:r>
            <a:r>
              <a:rPr lang="en-US" dirty="0" smtClean="0">
                <a:solidFill>
                  <a:srgbClr val="525252"/>
                </a:solidFill>
                <a:latin typeface="Arial" panose="020B0604020202020204" pitchFamily="34" charset="0"/>
              </a:rPr>
              <a:t>!</a:t>
            </a:r>
            <a:endParaRPr lang="en-US" dirty="0">
              <a:solidFill>
                <a:srgbClr val="525252"/>
              </a:solidFill>
              <a:latin typeface="Arial" panose="020B0604020202020204" pitchFamily="34" charset="0"/>
            </a:endParaRPr>
          </a:p>
        </p:txBody>
      </p:sp>
    </p:spTree>
    <p:extLst>
      <p:ext uri="{BB962C8B-B14F-4D97-AF65-F5344CB8AC3E}">
        <p14:creationId xmlns:p14="http://schemas.microsoft.com/office/powerpoint/2010/main" val="150027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(Documentation)</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hlinkClick r:id="rId3"/>
              </a:rPr>
              <a:t>Official Site</a:t>
            </a:r>
            <a:endParaRPr lang="en-US" dirty="0"/>
          </a:p>
          <a:p>
            <a:r>
              <a:rPr lang="en-US" dirty="0">
                <a:hlinkClick r:id="rId4"/>
              </a:rPr>
              <a:t>Download Learning Puppet VM</a:t>
            </a:r>
            <a:endParaRPr lang="en-US" dirty="0"/>
          </a:p>
          <a:p>
            <a:r>
              <a:rPr lang="en-US" dirty="0">
                <a:hlinkClick r:id="rId5"/>
              </a:rPr>
              <a:t>Learning Guide</a:t>
            </a:r>
            <a:endParaRPr lang="en-US" dirty="0"/>
          </a:p>
          <a:p>
            <a:r>
              <a:rPr lang="en-US" dirty="0">
                <a:hlinkClick r:id="rId6"/>
              </a:rPr>
              <a:t>Style </a:t>
            </a:r>
            <a:r>
              <a:rPr lang="en-US" dirty="0" smtClean="0">
                <a:hlinkClick r:id="rId6"/>
              </a:rPr>
              <a:t>Guide</a:t>
            </a:r>
            <a:endParaRPr lang="en-US" dirty="0" smtClean="0"/>
          </a:p>
          <a:p>
            <a:r>
              <a:rPr lang="en-US" dirty="0" smtClean="0">
                <a:hlinkClick r:id="rId7"/>
              </a:rPr>
              <a:t>Glossary</a:t>
            </a:r>
            <a:endParaRPr lang="en-US" dirty="0" smtClean="0"/>
          </a:p>
          <a:p>
            <a:r>
              <a:rPr lang="en-US" dirty="0" smtClean="0">
                <a:hlinkClick r:id="rId8"/>
              </a:rPr>
              <a:t>Modules Documentation</a:t>
            </a:r>
            <a:endParaRPr lang="en-US" dirty="0" smtClean="0"/>
          </a:p>
          <a:p>
            <a:r>
              <a:rPr lang="en-US" dirty="0" smtClean="0">
                <a:hlinkClick r:id="rId9"/>
              </a:rPr>
              <a:t>Puppet Patterns</a:t>
            </a:r>
            <a:endParaRPr lang="en-US" dirty="0" smtClean="0"/>
          </a:p>
          <a:p>
            <a:r>
              <a:rPr lang="en-US" dirty="0">
                <a:hlinkClick r:id="rId10"/>
              </a:rPr>
              <a:t>Beginners Guide to </a:t>
            </a:r>
            <a:r>
              <a:rPr lang="en-US" dirty="0" smtClean="0">
                <a:hlinkClick r:id="rId10"/>
              </a:rPr>
              <a:t>Modules</a:t>
            </a:r>
            <a:endParaRPr lang="en-US" dirty="0" smtClean="0"/>
          </a:p>
          <a:p>
            <a:r>
              <a:rPr lang="en-US" dirty="0" smtClean="0">
                <a:hlinkClick r:id="rId11"/>
              </a:rPr>
              <a:t>Puppet 2.7.x Reference Manual</a:t>
            </a:r>
            <a:endParaRPr lang="en-US" dirty="0"/>
          </a:p>
          <a:p>
            <a:endParaRPr lang="en-US" dirty="0" smtClean="0"/>
          </a:p>
        </p:txBody>
      </p:sp>
      <p:sp>
        <p:nvSpPr>
          <p:cNvPr id="4" name="Content Placeholder 3"/>
          <p:cNvSpPr>
            <a:spLocks noGrp="1"/>
          </p:cNvSpPr>
          <p:nvPr>
            <p:ph sz="half" idx="2"/>
          </p:nvPr>
        </p:nvSpPr>
        <p:spPr/>
        <p:txBody>
          <a:bodyPr>
            <a:normAutofit fontScale="92500" lnSpcReduction="10000"/>
          </a:bodyPr>
          <a:lstStyle/>
          <a:p>
            <a:r>
              <a:rPr lang="en-US" dirty="0" smtClean="0">
                <a:hlinkClick r:id="rId12"/>
              </a:rPr>
              <a:t>Writing </a:t>
            </a:r>
            <a:r>
              <a:rPr lang="en-US" dirty="0">
                <a:hlinkClick r:id="rId12"/>
              </a:rPr>
              <a:t>Custom Types</a:t>
            </a:r>
            <a:endParaRPr lang="en-US" dirty="0">
              <a:hlinkClick r:id="rId13"/>
            </a:endParaRPr>
          </a:p>
          <a:p>
            <a:r>
              <a:rPr lang="en-US" dirty="0">
                <a:hlinkClick r:id="rId14"/>
              </a:rPr>
              <a:t>Puppet </a:t>
            </a:r>
            <a:r>
              <a:rPr lang="en-US" dirty="0" smtClean="0">
                <a:hlinkClick r:id="rId14"/>
              </a:rPr>
              <a:t>Forge</a:t>
            </a:r>
            <a:endParaRPr lang="en-US" dirty="0" smtClean="0"/>
          </a:p>
          <a:p>
            <a:r>
              <a:rPr lang="en-US" dirty="0" smtClean="0">
                <a:hlinkClick r:id="rId15"/>
              </a:rPr>
              <a:t>PuppetLabs Github</a:t>
            </a:r>
            <a:endParaRPr lang="en-US" dirty="0"/>
          </a:p>
          <a:p>
            <a:pPr marL="274320" lvl="3" indent="-274320">
              <a:spcBef>
                <a:spcPts val="1800"/>
              </a:spcBef>
            </a:pPr>
            <a:r>
              <a:rPr lang="en-US" sz="2400" dirty="0">
                <a:hlinkClick r:id="rId16"/>
              </a:rPr>
              <a:t>Puppet Standard Module Initiative</a:t>
            </a:r>
            <a:endParaRPr lang="en-US" sz="2400" dirty="0"/>
          </a:p>
          <a:p>
            <a:pPr marL="274320" lvl="3" indent="-274320">
              <a:spcBef>
                <a:spcPts val="1800"/>
              </a:spcBef>
            </a:pPr>
            <a:r>
              <a:rPr lang="en-US" sz="2400" dirty="0">
                <a:hlinkClick r:id="rId17"/>
              </a:rPr>
              <a:t>Git Workflow and Puppet </a:t>
            </a:r>
            <a:r>
              <a:rPr lang="en-US" sz="2400" dirty="0" smtClean="0">
                <a:hlinkClick r:id="rId17"/>
              </a:rPr>
              <a:t>Environments</a:t>
            </a:r>
            <a:endParaRPr lang="en-US" sz="2400" dirty="0" smtClean="0"/>
          </a:p>
          <a:p>
            <a:pPr marL="274320" lvl="3" indent="-274320">
              <a:spcBef>
                <a:spcPts val="1800"/>
              </a:spcBef>
            </a:pPr>
            <a:r>
              <a:rPr lang="en-US" sz="2400" dirty="0">
                <a:hlinkClick r:id="rId18"/>
              </a:rPr>
              <a:t>Why Puppet Should Manage Your </a:t>
            </a:r>
            <a:r>
              <a:rPr lang="en-US" sz="2400" dirty="0" smtClean="0">
                <a:hlinkClick r:id="rId18"/>
              </a:rPr>
              <a:t>Infrastructure</a:t>
            </a:r>
            <a:endParaRPr lang="en-US" sz="2400" dirty="0" smtClean="0"/>
          </a:p>
          <a:p>
            <a:pPr marL="274320" lvl="3" indent="-274320">
              <a:spcBef>
                <a:spcPts val="1800"/>
              </a:spcBef>
            </a:pPr>
            <a:r>
              <a:rPr lang="en-US" sz="2400" dirty="0" smtClean="0">
                <a:hlinkClick r:id="rId19"/>
              </a:rPr>
              <a:t>Mcollective</a:t>
            </a:r>
            <a:endParaRPr lang="en-US" sz="2400" dirty="0" smtClean="0"/>
          </a:p>
          <a:p>
            <a:pPr marL="274320" lvl="3" indent="-274320">
              <a:spcBef>
                <a:spcPts val="1800"/>
              </a:spcBef>
            </a:pPr>
            <a:r>
              <a:rPr lang="en-US" sz="2400" dirty="0" smtClean="0">
                <a:hlinkClick r:id="rId20"/>
              </a:rPr>
              <a:t>Scaling Recommendations</a:t>
            </a:r>
            <a:endParaRPr lang="en-US" sz="2400" dirty="0"/>
          </a:p>
          <a:p>
            <a:pPr marL="274320" lvl="3" indent="-274320">
              <a:spcBef>
                <a:spcPts val="1800"/>
              </a:spcBef>
            </a:pPr>
            <a:endParaRPr lang="en-US" sz="2400" dirty="0"/>
          </a:p>
        </p:txBody>
      </p:sp>
    </p:spTree>
    <p:extLst>
      <p:ext uri="{BB962C8B-B14F-4D97-AF65-F5344CB8AC3E}">
        <p14:creationId xmlns:p14="http://schemas.microsoft.com/office/powerpoint/2010/main" val="58517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a:t>
            </a:r>
            <a:r>
              <a:rPr lang="en-US" dirty="0"/>
              <a:t>Presentations</a:t>
            </a:r>
            <a:r>
              <a:rPr lang="en-US" dirty="0" smtClean="0"/>
              <a:t>)</a:t>
            </a:r>
            <a:endParaRPr lang="en-US" dirty="0"/>
          </a:p>
        </p:txBody>
      </p:sp>
      <p:sp>
        <p:nvSpPr>
          <p:cNvPr id="3" name="Content Placeholder 2"/>
          <p:cNvSpPr>
            <a:spLocks noGrp="1"/>
          </p:cNvSpPr>
          <p:nvPr>
            <p:ph sz="half" idx="1"/>
          </p:nvPr>
        </p:nvSpPr>
        <p:spPr/>
        <p:txBody>
          <a:bodyPr>
            <a:normAutofit/>
          </a:bodyPr>
          <a:lstStyle/>
          <a:p>
            <a:r>
              <a:rPr lang="en-US" dirty="0" smtClean="0">
                <a:hlinkClick r:id="rId3"/>
              </a:rPr>
              <a:t>Slideshare </a:t>
            </a:r>
            <a:r>
              <a:rPr lang="en-US" dirty="0">
                <a:hlinkClick r:id="rId3"/>
              </a:rPr>
              <a:t>- Puppetlabs</a:t>
            </a:r>
            <a:endParaRPr lang="en-US" dirty="0"/>
          </a:p>
          <a:p>
            <a:r>
              <a:rPr lang="en-US" dirty="0">
                <a:hlinkClick r:id="rId4"/>
              </a:rPr>
              <a:t>Slideshare - PuppetConf 2013</a:t>
            </a:r>
            <a:endParaRPr lang="en-US" dirty="0"/>
          </a:p>
          <a:p>
            <a:r>
              <a:rPr lang="en-US" dirty="0">
                <a:hlinkClick r:id="rId5"/>
              </a:rPr>
              <a:t>PuppetLabs - Roles/Profiles</a:t>
            </a:r>
            <a:endParaRPr lang="en-US" dirty="0"/>
          </a:p>
          <a:p>
            <a:r>
              <a:rPr lang="en-US" dirty="0" smtClean="0">
                <a:hlinkClick r:id="rId6"/>
              </a:rPr>
              <a:t>Puppet and Windows</a:t>
            </a:r>
            <a:endParaRPr lang="en-US" dirty="0" smtClean="0"/>
          </a:p>
          <a:p>
            <a:r>
              <a:rPr lang="en-US" dirty="0">
                <a:hlinkClick r:id="rId7"/>
              </a:rPr>
              <a:t>Getting Started with the Learning Puppet </a:t>
            </a:r>
            <a:r>
              <a:rPr lang="en-US" dirty="0" smtClean="0">
                <a:hlinkClick r:id="rId7"/>
              </a:rPr>
              <a:t>VM</a:t>
            </a:r>
            <a:endParaRPr lang="en-US" dirty="0"/>
          </a:p>
        </p:txBody>
      </p:sp>
      <p:sp>
        <p:nvSpPr>
          <p:cNvPr id="4" name="Content Placeholder 3"/>
          <p:cNvSpPr>
            <a:spLocks noGrp="1"/>
          </p:cNvSpPr>
          <p:nvPr>
            <p:ph sz="half" idx="2"/>
          </p:nvPr>
        </p:nvSpPr>
        <p:spPr/>
        <p:txBody>
          <a:bodyPr>
            <a:normAutofit/>
          </a:bodyPr>
          <a:lstStyle/>
          <a:p>
            <a:r>
              <a:rPr lang="en-US" dirty="0" smtClean="0">
                <a:hlinkClick r:id="rId8"/>
              </a:rPr>
              <a:t>What’s </a:t>
            </a:r>
            <a:r>
              <a:rPr lang="en-US" dirty="0">
                <a:hlinkClick r:id="rId8"/>
              </a:rPr>
              <a:t>New and Awesome in Puppet Enterprise 3</a:t>
            </a:r>
            <a:endParaRPr lang="en-US" dirty="0"/>
          </a:p>
          <a:p>
            <a:r>
              <a:rPr lang="en-US" dirty="0">
                <a:hlinkClick r:id="rId9"/>
              </a:rPr>
              <a:t>Introduction to Mcollective</a:t>
            </a:r>
            <a:endParaRPr lang="en-US" dirty="0"/>
          </a:p>
          <a:p>
            <a:r>
              <a:rPr lang="en-US" dirty="0">
                <a:hlinkClick r:id="rId10"/>
              </a:rPr>
              <a:t>Troubleshooting the Puppet Enterprise </a:t>
            </a:r>
            <a:r>
              <a:rPr lang="en-US" dirty="0" smtClean="0">
                <a:hlinkClick r:id="rId10"/>
              </a:rPr>
              <a:t>Stack</a:t>
            </a:r>
            <a:endParaRPr lang="en-US" dirty="0"/>
          </a:p>
        </p:txBody>
      </p:sp>
    </p:spTree>
    <p:extLst>
      <p:ext uri="{BB962C8B-B14F-4D97-AF65-F5344CB8AC3E}">
        <p14:creationId xmlns:p14="http://schemas.microsoft.com/office/powerpoint/2010/main" val="129460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Presentation Styles</a:t>
            </a:r>
            <a:br>
              <a:rPr lang="en-US" sz="5400" dirty="0" smtClean="0"/>
            </a:br>
            <a:r>
              <a:rPr lang="en-US" sz="5400" dirty="0" smtClean="0"/>
              <a:t>&amp; disclaimers</a:t>
            </a:r>
            <a:endParaRPr lang="en-US" sz="5400" dirty="0"/>
          </a:p>
        </p:txBody>
      </p:sp>
      <p:sp>
        <p:nvSpPr>
          <p:cNvPr id="6" name="Rectangle 5"/>
          <p:cNvSpPr/>
          <p:nvPr/>
        </p:nvSpPr>
        <p:spPr>
          <a:xfrm>
            <a:off x="1264594" y="3483387"/>
            <a:ext cx="1420239" cy="320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 Placeholder 4"/>
          <p:cNvSpPr>
            <a:spLocks noGrp="1"/>
          </p:cNvSpPr>
          <p:nvPr>
            <p:ph type="body" idx="1"/>
          </p:nvPr>
        </p:nvSpPr>
        <p:spPr>
          <a:xfrm>
            <a:off x="729575" y="2834639"/>
            <a:ext cx="8566828" cy="3663438"/>
          </a:xfrm>
        </p:spPr>
        <p:txBody>
          <a:bodyPr>
            <a:normAutofit fontScale="92500" lnSpcReduction="10000"/>
          </a:bodyPr>
          <a:lstStyle/>
          <a:p>
            <a:pPr marL="457200" indent="-457200">
              <a:buFont typeface="Arial" panose="020B0604020202020204" pitchFamily="34" charset="0"/>
              <a:buChar char="•"/>
            </a:pPr>
            <a:r>
              <a:rPr lang="en-US" b="1" dirty="0" smtClean="0"/>
              <a:t>Bold</a:t>
            </a:r>
            <a:r>
              <a:rPr lang="en-US" dirty="0" smtClean="0"/>
              <a:t> = Keywords</a:t>
            </a:r>
          </a:p>
          <a:p>
            <a:pPr marL="457200" indent="-457200">
              <a:buFont typeface="Arial" panose="020B0604020202020204" pitchFamily="34" charset="0"/>
              <a:buChar char="•"/>
            </a:pPr>
            <a:r>
              <a:rPr lang="en-US" i="1" dirty="0" smtClean="0"/>
              <a:t>Italicized </a:t>
            </a:r>
            <a:r>
              <a:rPr lang="en-US" dirty="0" smtClean="0"/>
              <a:t>= Applicable Terms</a:t>
            </a:r>
          </a:p>
          <a:p>
            <a:pPr marL="457200" indent="-457200">
              <a:buFont typeface="Arial" panose="020B0604020202020204" pitchFamily="34" charset="0"/>
              <a:buChar char="•"/>
            </a:pPr>
            <a:r>
              <a:rPr lang="en-US" dirty="0" smtClean="0">
                <a:solidFill>
                  <a:srgbClr val="92D050"/>
                </a:solidFill>
                <a:latin typeface="Courier New" panose="02070309020205020404" pitchFamily="49" charset="0"/>
                <a:ea typeface="Arial Unicode MS" panose="020B0604020202020204" pitchFamily="34" charset="-128"/>
                <a:cs typeface="Courier New" panose="02070309020205020404" pitchFamily="49" charset="0"/>
              </a:rPr>
              <a:t>Courier </a:t>
            </a:r>
            <a:r>
              <a:rPr lang="en-US" dirty="0" smtClean="0"/>
              <a:t>= Code Samples</a:t>
            </a:r>
          </a:p>
          <a:p>
            <a:pPr marL="457200" indent="-457200">
              <a:buFont typeface="Arial" panose="020B0604020202020204" pitchFamily="34" charset="0"/>
              <a:buChar char="•"/>
            </a:pPr>
            <a:r>
              <a:rPr lang="en-US" dirty="0" smtClean="0">
                <a:solidFill>
                  <a:srgbClr val="92D050"/>
                </a:solidFill>
              </a:rPr>
              <a:t>Green </a:t>
            </a:r>
            <a:r>
              <a:rPr lang="en-US" dirty="0" smtClean="0"/>
              <a:t>= GoDaddy</a:t>
            </a:r>
          </a:p>
          <a:p>
            <a:pPr marL="457200" indent="-457200">
              <a:buFont typeface="Arial" panose="020B0604020202020204" pitchFamily="34" charset="0"/>
              <a:buChar char="•"/>
            </a:pPr>
            <a:r>
              <a:rPr lang="en-US" u="sng" dirty="0" smtClean="0">
                <a:solidFill>
                  <a:schemeClr val="accent5"/>
                </a:solidFill>
              </a:rPr>
              <a:t>Underlined</a:t>
            </a:r>
            <a:r>
              <a:rPr lang="en-US" dirty="0" smtClean="0">
                <a:solidFill>
                  <a:schemeClr val="accent5"/>
                </a:solidFill>
              </a:rPr>
              <a:t> </a:t>
            </a:r>
            <a:r>
              <a:rPr lang="en-US" dirty="0" smtClean="0"/>
              <a:t>= Links</a:t>
            </a:r>
          </a:p>
          <a:p>
            <a:pPr marL="457200" indent="-457200">
              <a:buFont typeface="Arial" panose="020B0604020202020204" pitchFamily="34" charset="0"/>
              <a:buChar char="•"/>
            </a:pPr>
            <a:endParaRPr lang="en-US" u="sng" dirty="0">
              <a:solidFill>
                <a:schemeClr val="accent5"/>
              </a:solidFill>
            </a:endParaRPr>
          </a:p>
          <a:p>
            <a:r>
              <a:rPr lang="en-US" sz="900" dirty="0" smtClean="0"/>
              <a:t>!! All contents within this presentation have come from open sources, all credit goes to those who created it. I have merely become a messenger of the knowledge. It’s open source, pass it around !!</a:t>
            </a:r>
          </a:p>
          <a:p>
            <a:endParaRPr lang="en-US" sz="900" dirty="0"/>
          </a:p>
          <a:p>
            <a:r>
              <a:rPr lang="en-US" sz="900" dirty="0"/>
              <a:t>The MIT License (MIT</a:t>
            </a:r>
            <a:r>
              <a:rPr lang="en-US" sz="900" dirty="0" smtClean="0"/>
              <a:t>)</a:t>
            </a:r>
          </a:p>
          <a:p>
            <a:endParaRPr lang="en-US" sz="900" dirty="0"/>
          </a:p>
          <a:p>
            <a:r>
              <a:rPr lang="en-US" sz="900" dirty="0" smtClean="0"/>
              <a:t>Copyright </a:t>
            </a:r>
            <a:r>
              <a:rPr lang="en-US" sz="900" dirty="0"/>
              <a:t>(c) </a:t>
            </a:r>
            <a:r>
              <a:rPr lang="en-US" sz="900" dirty="0" smtClean="0"/>
              <a:t>2013 Aaron Bernstein &amp; Scott Eichner</a:t>
            </a:r>
          </a:p>
          <a:p>
            <a:endParaRPr lang="en-US" sz="900" dirty="0"/>
          </a:p>
          <a:p>
            <a:r>
              <a:rPr lang="en-US" sz="900" dirty="0" smtClean="0"/>
              <a:t>Permission </a:t>
            </a:r>
            <a:r>
              <a:rPr lang="en-US" sz="900" dirty="0"/>
              <a:t>is hereby granted, free of charge, to any person obtaining a copy </a:t>
            </a:r>
            <a:r>
              <a:rPr lang="en-US" sz="900" dirty="0" smtClean="0"/>
              <a:t>of this presentation and </a:t>
            </a:r>
            <a:r>
              <a:rPr lang="en-US" sz="900" dirty="0"/>
              <a:t>associated documentation files (the </a:t>
            </a:r>
            <a:r>
              <a:rPr lang="en-US" sz="900" dirty="0" smtClean="0"/>
              <a:t>“Presentation"), </a:t>
            </a:r>
            <a:r>
              <a:rPr lang="en-US" sz="900" dirty="0"/>
              <a:t>to deal </a:t>
            </a:r>
            <a:r>
              <a:rPr lang="en-US" sz="900" dirty="0" smtClean="0"/>
              <a:t>in the Presentation without </a:t>
            </a:r>
            <a:r>
              <a:rPr lang="en-US" sz="900" dirty="0"/>
              <a:t>restriction, including without limitation the rights </a:t>
            </a:r>
            <a:r>
              <a:rPr lang="en-US" sz="900" dirty="0" smtClean="0"/>
              <a:t>to use</a:t>
            </a:r>
            <a:r>
              <a:rPr lang="en-US" sz="900" dirty="0"/>
              <a:t>, copy, modify, merge, publish, distribute, sublicense, and/or sell copies </a:t>
            </a:r>
            <a:r>
              <a:rPr lang="en-US" sz="900" dirty="0" smtClean="0"/>
              <a:t>of the Presentation, </a:t>
            </a:r>
            <a:r>
              <a:rPr lang="en-US" sz="900" dirty="0"/>
              <a:t>and to permit persons to whom the </a:t>
            </a:r>
            <a:r>
              <a:rPr lang="en-US" sz="900" dirty="0" smtClean="0"/>
              <a:t>Presentation is </a:t>
            </a:r>
            <a:r>
              <a:rPr lang="en-US" sz="900" dirty="0"/>
              <a:t>furnished to do so</a:t>
            </a:r>
            <a:r>
              <a:rPr lang="en-US" sz="900" dirty="0" smtClean="0"/>
              <a:t>, subject </a:t>
            </a:r>
            <a:r>
              <a:rPr lang="en-US" sz="900" dirty="0"/>
              <a:t>to the following conditions</a:t>
            </a:r>
            <a:r>
              <a:rPr lang="en-US" sz="900" dirty="0" smtClean="0"/>
              <a:t>:</a:t>
            </a:r>
          </a:p>
          <a:p>
            <a:endParaRPr lang="en-US" sz="900" dirty="0"/>
          </a:p>
          <a:p>
            <a:r>
              <a:rPr lang="en-US" sz="900" dirty="0" smtClean="0"/>
              <a:t>The </a:t>
            </a:r>
            <a:r>
              <a:rPr lang="en-US" sz="900" dirty="0"/>
              <a:t>above copyright notice and this permission notice shall be included in </a:t>
            </a:r>
            <a:r>
              <a:rPr lang="en-US" sz="900" dirty="0" smtClean="0"/>
              <a:t>all copies </a:t>
            </a:r>
            <a:r>
              <a:rPr lang="en-US" sz="900" dirty="0"/>
              <a:t>or substantial portions of the </a:t>
            </a:r>
            <a:r>
              <a:rPr lang="en-US" sz="900" dirty="0" smtClean="0"/>
              <a:t>Presentation.</a:t>
            </a:r>
          </a:p>
          <a:p>
            <a:endParaRPr lang="en-US" sz="900" dirty="0"/>
          </a:p>
          <a:p>
            <a:r>
              <a:rPr lang="en-US" sz="900" dirty="0" smtClean="0"/>
              <a:t>THE PRESENTATION </a:t>
            </a:r>
            <a:r>
              <a:rPr lang="en-US" sz="900" dirty="0"/>
              <a:t>IS PROVIDED "AS IS", WITHOUT WARRANTY OF ANY KIND, EXPRESS ORIMPLIED, INCLUDING BUT NOT LIMITED TO THE WARRANTIES OF MERCHANTABILITY, </a:t>
            </a:r>
            <a:r>
              <a:rPr lang="en-US" sz="900" dirty="0" smtClean="0"/>
              <a:t>FITNESS FOR </a:t>
            </a:r>
            <a:r>
              <a:rPr lang="en-US" sz="900" dirty="0"/>
              <a:t>A PARTICULAR PURPOSE AND NONINFRINGEMENT. IN NO EVENT SHALL THE AUTHORS </a:t>
            </a:r>
            <a:r>
              <a:rPr lang="en-US" sz="900" dirty="0" smtClean="0"/>
              <a:t>OR COPYRIGHT </a:t>
            </a:r>
            <a:r>
              <a:rPr lang="en-US" sz="900" dirty="0"/>
              <a:t>HOLDERS BE LIABLE FOR ANY CLAIM, DAMAGES OR OTHER LIABILITY, </a:t>
            </a:r>
            <a:r>
              <a:rPr lang="en-US" sz="900" dirty="0" smtClean="0"/>
              <a:t>WHETHER IN </a:t>
            </a:r>
            <a:r>
              <a:rPr lang="en-US" sz="900" dirty="0"/>
              <a:t>AN ACTION OF CONTRACT, TORT OR OTHERWISE, ARISING FROM, OUT OF OR INCONNECTION WITH THE </a:t>
            </a:r>
            <a:r>
              <a:rPr lang="en-US" sz="900" dirty="0" smtClean="0"/>
              <a:t>PRESENTATION OR </a:t>
            </a:r>
            <a:r>
              <a:rPr lang="en-US" sz="900" dirty="0"/>
              <a:t>THE USE OR OTHER DEALINGS IN THE </a:t>
            </a:r>
            <a:r>
              <a:rPr lang="en-US" sz="900" dirty="0" smtClean="0"/>
              <a:t>PRESENTATION. </a:t>
            </a:r>
          </a:p>
        </p:txBody>
      </p:sp>
    </p:spTree>
    <p:extLst>
      <p:ext uri="{BB962C8B-B14F-4D97-AF65-F5344CB8AC3E}">
        <p14:creationId xmlns:p14="http://schemas.microsoft.com/office/powerpoint/2010/main" val="72821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are Modules?</a:t>
            </a:r>
            <a:endParaRPr lang="en-US" dirty="0"/>
          </a:p>
        </p:txBody>
      </p:sp>
      <p:sp>
        <p:nvSpPr>
          <p:cNvPr id="4" name="Rectangle 1"/>
          <p:cNvSpPr>
            <a:spLocks noGrp="1" noChangeArrowheads="1"/>
          </p:cNvSpPr>
          <p:nvPr>
            <p:ph idx="1"/>
          </p:nvPr>
        </p:nvSpPr>
        <p:spPr/>
        <p:txBody>
          <a:bodyPr>
            <a:normAutofit fontScale="92500" lnSpcReduction="10000"/>
          </a:bodyPr>
          <a:lstStyle/>
          <a:p>
            <a:pPr lvl="0"/>
            <a:r>
              <a:rPr lang="en-US" dirty="0" smtClean="0"/>
              <a:t>The smallest unit of measure that </a:t>
            </a:r>
            <a:r>
              <a:rPr lang="en-US" b="1" dirty="0" smtClean="0"/>
              <a:t>Puppet</a:t>
            </a:r>
            <a:r>
              <a:rPr lang="en-US" dirty="0" smtClean="0"/>
              <a:t> builds from.</a:t>
            </a:r>
            <a:endParaRPr lang="en-US" b="1" dirty="0" smtClean="0"/>
          </a:p>
          <a:p>
            <a:r>
              <a:rPr lang="en-US" dirty="0"/>
              <a:t>Generally thought of as a </a:t>
            </a:r>
            <a:r>
              <a:rPr lang="en-US" b="1" i="1" dirty="0"/>
              <a:t>configuration</a:t>
            </a:r>
            <a:r>
              <a:rPr lang="en-US" dirty="0"/>
              <a:t> containing each of our three core requirements, </a:t>
            </a:r>
            <a:r>
              <a:rPr lang="en-US" i="1" dirty="0"/>
              <a:t>installation</a:t>
            </a:r>
            <a:r>
              <a:rPr lang="en-US" dirty="0"/>
              <a:t>, </a:t>
            </a:r>
            <a:r>
              <a:rPr lang="en-US" i="1" dirty="0"/>
              <a:t>configuration</a:t>
            </a:r>
            <a:r>
              <a:rPr lang="en-US" dirty="0"/>
              <a:t> and </a:t>
            </a:r>
            <a:r>
              <a:rPr lang="en-US" i="1" dirty="0"/>
              <a:t>monitoring</a:t>
            </a:r>
            <a:r>
              <a:rPr lang="en-US" dirty="0"/>
              <a:t>. </a:t>
            </a:r>
          </a:p>
          <a:p>
            <a:r>
              <a:rPr lang="en-US" dirty="0"/>
              <a:t>Typically </a:t>
            </a:r>
            <a:r>
              <a:rPr lang="en-US" dirty="0" smtClean="0"/>
              <a:t>breaks </a:t>
            </a:r>
            <a:r>
              <a:rPr lang="en-US" dirty="0"/>
              <a:t>down to </a:t>
            </a:r>
            <a:r>
              <a:rPr lang="en-US" b="1" dirty="0"/>
              <a:t>classes</a:t>
            </a:r>
            <a:r>
              <a:rPr lang="en-US" dirty="0"/>
              <a:t>, </a:t>
            </a:r>
            <a:endParaRPr lang="en-US" dirty="0" smtClean="0"/>
          </a:p>
          <a:p>
            <a:pPr lvl="1"/>
            <a:r>
              <a:rPr lang="en-US" b="1" dirty="0"/>
              <a:t>C</a:t>
            </a:r>
            <a:r>
              <a:rPr lang="en-US" b="1" dirty="0" smtClean="0"/>
              <a:t>lasses</a:t>
            </a:r>
            <a:r>
              <a:rPr lang="en-US" dirty="0" smtClean="0"/>
              <a:t> </a:t>
            </a:r>
            <a:r>
              <a:rPr lang="en-US" dirty="0"/>
              <a:t>are singleton collections of </a:t>
            </a:r>
            <a:r>
              <a:rPr lang="en-US" b="1" dirty="0"/>
              <a:t>resources</a:t>
            </a:r>
            <a:r>
              <a:rPr lang="en-US" dirty="0" smtClean="0"/>
              <a:t>.</a:t>
            </a:r>
          </a:p>
          <a:p>
            <a:pPr lvl="0"/>
            <a:r>
              <a:rPr lang="en-US" b="1" dirty="0" smtClean="0"/>
              <a:t>Directories</a:t>
            </a:r>
            <a:r>
              <a:rPr lang="en-US" dirty="0" smtClean="0"/>
              <a:t> with </a:t>
            </a:r>
            <a:r>
              <a:rPr lang="en-US" b="1" dirty="0" smtClean="0"/>
              <a:t>files</a:t>
            </a:r>
            <a:r>
              <a:rPr lang="en-US" dirty="0" smtClean="0"/>
              <a:t>, arranged in a specific, predictable structure.</a:t>
            </a:r>
          </a:p>
          <a:p>
            <a:pPr lvl="1"/>
            <a:r>
              <a:rPr lang="en-US" b="1" dirty="0"/>
              <a:t>M</a:t>
            </a:r>
            <a:r>
              <a:rPr lang="en-US" b="1" dirty="0" smtClean="0"/>
              <a:t>anifest</a:t>
            </a:r>
            <a:r>
              <a:rPr lang="en-US" dirty="0" smtClean="0"/>
              <a:t> </a:t>
            </a:r>
            <a:r>
              <a:rPr lang="en-US" b="1" dirty="0" smtClean="0"/>
              <a:t>files</a:t>
            </a:r>
            <a:r>
              <a:rPr lang="en-US" dirty="0" smtClean="0"/>
              <a:t> within a </a:t>
            </a:r>
            <a:r>
              <a:rPr lang="en-US" b="1" dirty="0" smtClean="0"/>
              <a:t>module</a:t>
            </a:r>
            <a:r>
              <a:rPr lang="en-US" dirty="0" smtClean="0"/>
              <a:t> have to obey certain naming restrictions.</a:t>
            </a:r>
          </a:p>
          <a:p>
            <a:pPr lvl="1"/>
            <a:r>
              <a:rPr lang="en-US" dirty="0" smtClean="0"/>
              <a:t>This set of directories is known as the </a:t>
            </a:r>
            <a:r>
              <a:rPr lang="en-US" i="1" dirty="0" smtClean="0"/>
              <a:t>modulepath</a:t>
            </a:r>
            <a:r>
              <a:rPr lang="en-US" dirty="0" smtClean="0"/>
              <a:t>, which is a configurable setting.</a:t>
            </a:r>
          </a:p>
          <a:p>
            <a:pPr lvl="0"/>
            <a:r>
              <a:rPr lang="en-US" dirty="0" smtClean="0"/>
              <a:t>If a </a:t>
            </a:r>
            <a:r>
              <a:rPr lang="en-US" b="1" dirty="0" smtClean="0"/>
              <a:t>class</a:t>
            </a:r>
            <a:r>
              <a:rPr lang="en-US" dirty="0" smtClean="0"/>
              <a:t> is defined in a </a:t>
            </a:r>
            <a:r>
              <a:rPr lang="en-US" b="1" dirty="0" smtClean="0"/>
              <a:t>module</a:t>
            </a:r>
            <a:r>
              <a:rPr lang="en-US" dirty="0" smtClean="0"/>
              <a:t>, you can declare that </a:t>
            </a:r>
            <a:r>
              <a:rPr lang="en-US" b="1" dirty="0" smtClean="0"/>
              <a:t>class</a:t>
            </a:r>
            <a:r>
              <a:rPr lang="en-US" dirty="0" smtClean="0"/>
              <a:t> by name in any </a:t>
            </a:r>
            <a:r>
              <a:rPr lang="en-US" b="1" dirty="0" smtClean="0"/>
              <a:t>manifest</a:t>
            </a:r>
            <a:r>
              <a:rPr lang="en-US" dirty="0" smtClean="0"/>
              <a:t>. </a:t>
            </a:r>
            <a:r>
              <a:rPr lang="en-US" b="1" dirty="0" smtClean="0"/>
              <a:t>Puppet</a:t>
            </a:r>
            <a:r>
              <a:rPr lang="en-US" dirty="0" smtClean="0"/>
              <a:t> will automatically find and load the </a:t>
            </a:r>
            <a:r>
              <a:rPr lang="en-US" b="1" dirty="0" smtClean="0"/>
              <a:t>manifest</a:t>
            </a:r>
            <a:r>
              <a:rPr lang="en-US" dirty="0" smtClean="0"/>
              <a:t> that contains the </a:t>
            </a:r>
            <a:r>
              <a:rPr lang="en-US" b="1" dirty="0" smtClean="0"/>
              <a:t>class</a:t>
            </a:r>
            <a:r>
              <a:rPr lang="en-US" dirty="0" smtClean="0"/>
              <a:t> </a:t>
            </a:r>
            <a:r>
              <a:rPr lang="en-US" b="1" dirty="0" smtClean="0"/>
              <a:t>definition</a:t>
            </a:r>
            <a:r>
              <a:rPr lang="en-US" dirty="0" smtClean="0"/>
              <a:t>.</a:t>
            </a:r>
          </a:p>
        </p:txBody>
      </p:sp>
    </p:spTree>
    <p:extLst>
      <p:ext uri="{BB962C8B-B14F-4D97-AF65-F5344CB8AC3E}">
        <p14:creationId xmlns:p14="http://schemas.microsoft.com/office/powerpoint/2010/main" val="32278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Give Your Modules Purpose</a:t>
            </a:r>
            <a:endParaRPr lang="en-US" dirty="0"/>
          </a:p>
        </p:txBody>
      </p:sp>
      <p:sp>
        <p:nvSpPr>
          <p:cNvPr id="3" name="Content Placeholder 2"/>
          <p:cNvSpPr>
            <a:spLocks noGrp="1"/>
          </p:cNvSpPr>
          <p:nvPr>
            <p:ph sz="half" idx="1"/>
          </p:nvPr>
        </p:nvSpPr>
        <p:spPr>
          <a:xfrm>
            <a:off x="2102580" y="1835544"/>
            <a:ext cx="4572000" cy="4480560"/>
          </a:xfrm>
        </p:spPr>
        <p:txBody>
          <a:bodyPr>
            <a:normAutofit fontScale="77500" lnSpcReduction="20000"/>
          </a:bodyPr>
          <a:lstStyle/>
          <a:p>
            <a:pPr fontAlgn="base"/>
            <a:r>
              <a:rPr lang="en-US" b="1" dirty="0"/>
              <a:t>Classes</a:t>
            </a:r>
            <a:r>
              <a:rPr lang="en-US" dirty="0"/>
              <a:t> are Puppet’s way of separating out chunks of code, and </a:t>
            </a:r>
            <a:r>
              <a:rPr lang="en-US" b="1" dirty="0"/>
              <a:t>modules</a:t>
            </a:r>
            <a:r>
              <a:rPr lang="en-US" dirty="0"/>
              <a:t> are Puppet’s way of organizing </a:t>
            </a:r>
            <a:r>
              <a:rPr lang="en-US" b="1" dirty="0"/>
              <a:t>classes</a:t>
            </a:r>
            <a:r>
              <a:rPr lang="en-US" dirty="0"/>
              <a:t> so that you can refer to them by name.</a:t>
            </a:r>
            <a:endParaRPr lang="en-US" dirty="0" smtClean="0"/>
          </a:p>
          <a:p>
            <a:pPr fontAlgn="base"/>
            <a:r>
              <a:rPr lang="en-US" dirty="0" smtClean="0"/>
              <a:t>What </a:t>
            </a:r>
            <a:r>
              <a:rPr lang="en-US" i="1" dirty="0"/>
              <a:t>task</a:t>
            </a:r>
            <a:r>
              <a:rPr lang="en-US" dirty="0"/>
              <a:t> do you need your </a:t>
            </a:r>
            <a:r>
              <a:rPr lang="en-US" b="1" dirty="0"/>
              <a:t>module</a:t>
            </a:r>
            <a:r>
              <a:rPr lang="en-US" dirty="0"/>
              <a:t> to accomplish? </a:t>
            </a:r>
          </a:p>
          <a:p>
            <a:pPr fontAlgn="base"/>
            <a:r>
              <a:rPr lang="en-US" dirty="0"/>
              <a:t>What </a:t>
            </a:r>
            <a:r>
              <a:rPr lang="en-US" i="1" dirty="0"/>
              <a:t>work</a:t>
            </a:r>
            <a:r>
              <a:rPr lang="en-US" dirty="0"/>
              <a:t> is your </a:t>
            </a:r>
            <a:r>
              <a:rPr lang="en-US" b="1" dirty="0"/>
              <a:t>module</a:t>
            </a:r>
            <a:r>
              <a:rPr lang="en-US" dirty="0"/>
              <a:t> addressing? </a:t>
            </a:r>
          </a:p>
          <a:p>
            <a:pPr fontAlgn="base"/>
            <a:r>
              <a:rPr lang="en-US" dirty="0"/>
              <a:t>What </a:t>
            </a:r>
            <a:r>
              <a:rPr lang="en-US" i="1" dirty="0"/>
              <a:t>higher function </a:t>
            </a:r>
            <a:r>
              <a:rPr lang="en-US" dirty="0"/>
              <a:t>should your </a:t>
            </a:r>
            <a:r>
              <a:rPr lang="en-US" b="1" dirty="0"/>
              <a:t>module</a:t>
            </a:r>
            <a:r>
              <a:rPr lang="en-US" dirty="0"/>
              <a:t> have within your </a:t>
            </a:r>
            <a:r>
              <a:rPr lang="en-US" b="1" dirty="0"/>
              <a:t>Puppet</a:t>
            </a:r>
            <a:r>
              <a:rPr lang="en-US" dirty="0"/>
              <a:t> </a:t>
            </a:r>
            <a:r>
              <a:rPr lang="en-US" b="1" dirty="0"/>
              <a:t>environment</a:t>
            </a:r>
            <a:r>
              <a:rPr lang="en-US" dirty="0" smtClean="0"/>
              <a:t>?</a:t>
            </a:r>
          </a:p>
          <a:p>
            <a:pPr fontAlgn="base"/>
            <a:r>
              <a:rPr lang="en-US" b="1" dirty="0"/>
              <a:t>Puppet</a:t>
            </a:r>
            <a:r>
              <a:rPr lang="en-US" dirty="0"/>
              <a:t> </a:t>
            </a:r>
            <a:r>
              <a:rPr lang="en-US" b="1" dirty="0"/>
              <a:t>Labs</a:t>
            </a:r>
            <a:r>
              <a:rPr lang="en-US" dirty="0"/>
              <a:t> best practice strongly recommends creating multiple </a:t>
            </a:r>
            <a:r>
              <a:rPr lang="en-US" b="1" dirty="0"/>
              <a:t>modules</a:t>
            </a:r>
            <a:r>
              <a:rPr lang="en-US" dirty="0"/>
              <a:t> when and where applicable. The practice of having many small, focused </a:t>
            </a:r>
            <a:r>
              <a:rPr lang="en-US" b="1" dirty="0"/>
              <a:t>modules</a:t>
            </a:r>
            <a:r>
              <a:rPr lang="en-US" dirty="0"/>
              <a:t> is encouraged, as it promotes code reuse and turns </a:t>
            </a:r>
            <a:r>
              <a:rPr lang="en-US" b="1" dirty="0"/>
              <a:t>modules</a:t>
            </a:r>
            <a:r>
              <a:rPr lang="en-US" dirty="0"/>
              <a:t> into building blocks rather than full solutions. </a:t>
            </a:r>
          </a:p>
        </p:txBody>
      </p:sp>
      <p:graphicFrame>
        <p:nvGraphicFramePr>
          <p:cNvPr id="5" name="Content Placeholder 4" descr="Interconnected Block Process" title="SmartArt"/>
          <p:cNvGraphicFramePr>
            <a:graphicFrameLocks noGrp="1"/>
          </p:cNvGraphicFramePr>
          <p:nvPr>
            <p:ph sz="half" idx="2"/>
            <p:extLst>
              <p:ext uri="{D42A27DB-BD31-4B8C-83A1-F6EECF244321}">
                <p14:modId xmlns:p14="http://schemas.microsoft.com/office/powerpoint/2010/main" val="752866263"/>
              </p:ext>
            </p:extLst>
          </p:nvPr>
        </p:nvGraphicFramePr>
        <p:xfrm>
          <a:off x="6984100" y="1843636"/>
          <a:ext cx="4572000" cy="4479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887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Design Pattern:</a:t>
            </a:r>
            <a:r>
              <a:rPr lang="en-US" sz="3600" dirty="0" smtClean="0"/>
              <a:t/>
            </a:r>
            <a:br>
              <a:rPr lang="en-US" sz="3600" dirty="0" smtClean="0"/>
            </a:br>
            <a:r>
              <a:rPr lang="en-US" sz="3600" dirty="0" smtClean="0"/>
              <a:t>Node/Role/Profiles/Modules/Resources</a:t>
            </a:r>
            <a:endParaRPr lang="en-US" sz="3600" dirty="0"/>
          </a:p>
        </p:txBody>
      </p:sp>
      <p:sp>
        <p:nvSpPr>
          <p:cNvPr id="8" name="Rectangle 2"/>
          <p:cNvSpPr>
            <a:spLocks noGrp="1" noChangeArrowheads="1"/>
          </p:cNvSpPr>
          <p:nvPr>
            <p:ph idx="1"/>
          </p:nvPr>
        </p:nvSpPr>
        <p:spPr>
          <a:xfrm>
            <a:off x="2106460" y="2830884"/>
            <a:ext cx="9372600" cy="3551954"/>
          </a:xfrm>
        </p:spPr>
        <p:txBody>
          <a:bodyPr>
            <a:normAutofit/>
          </a:bodyPr>
          <a:lstStyle/>
          <a:p>
            <a:pPr lvl="0"/>
            <a:r>
              <a:rPr lang="en-US" sz="2200" dirty="0" smtClean="0"/>
              <a:t>A </a:t>
            </a:r>
            <a:r>
              <a:rPr lang="en-US" sz="2200" b="1" dirty="0" smtClean="0"/>
              <a:t>node</a:t>
            </a:r>
            <a:r>
              <a:rPr lang="en-US" sz="2200" dirty="0" smtClean="0"/>
              <a:t> includes one </a:t>
            </a:r>
            <a:r>
              <a:rPr lang="en-US" sz="2200" b="1" dirty="0" smtClean="0"/>
              <a:t>role</a:t>
            </a:r>
            <a:r>
              <a:rPr lang="en-US" sz="2200" dirty="0" smtClean="0"/>
              <a:t>, and one only;</a:t>
            </a:r>
          </a:p>
          <a:p>
            <a:pPr lvl="0"/>
            <a:r>
              <a:rPr lang="en-US" sz="2200" dirty="0" smtClean="0"/>
              <a:t>A </a:t>
            </a:r>
            <a:r>
              <a:rPr lang="en-US" sz="2200" b="1" dirty="0" smtClean="0"/>
              <a:t>role</a:t>
            </a:r>
            <a:r>
              <a:rPr lang="en-US" sz="2200" dirty="0" smtClean="0"/>
              <a:t> includes one or more </a:t>
            </a:r>
            <a:r>
              <a:rPr lang="en-US" sz="2200" b="1" dirty="0" smtClean="0"/>
              <a:t>profiles</a:t>
            </a:r>
            <a:r>
              <a:rPr lang="en-US" sz="2200" dirty="0" smtClean="0"/>
              <a:t> to define the type of server;</a:t>
            </a:r>
          </a:p>
          <a:p>
            <a:pPr lvl="0"/>
            <a:r>
              <a:rPr lang="en-US" sz="2200" dirty="0" smtClean="0"/>
              <a:t>A </a:t>
            </a:r>
            <a:r>
              <a:rPr lang="en-US" sz="2200" b="1" dirty="0" smtClean="0"/>
              <a:t>profile</a:t>
            </a:r>
            <a:r>
              <a:rPr lang="en-US" sz="2200" dirty="0" smtClean="0"/>
              <a:t> includes and manages </a:t>
            </a:r>
            <a:r>
              <a:rPr lang="en-US" sz="2200" b="1" dirty="0" smtClean="0"/>
              <a:t>modules</a:t>
            </a:r>
            <a:r>
              <a:rPr lang="en-US" sz="2200" dirty="0" smtClean="0"/>
              <a:t> to define a logical technical stack;</a:t>
            </a:r>
          </a:p>
          <a:p>
            <a:pPr lvl="0"/>
            <a:r>
              <a:rPr lang="en-US" sz="2200" b="1" dirty="0" smtClean="0"/>
              <a:t>Modules</a:t>
            </a:r>
            <a:r>
              <a:rPr lang="en-US" sz="2200" dirty="0" smtClean="0"/>
              <a:t> manage </a:t>
            </a:r>
            <a:r>
              <a:rPr lang="en-US" sz="2200" b="1" dirty="0" smtClean="0"/>
              <a:t>resources</a:t>
            </a:r>
            <a:r>
              <a:rPr lang="en-US" sz="2200" dirty="0"/>
              <a:t> </a:t>
            </a:r>
            <a:r>
              <a:rPr lang="en-US" sz="2200" dirty="0" smtClean="0"/>
              <a:t>and should only be responsible for managing aspects of the component they are written for.</a:t>
            </a:r>
          </a:p>
        </p:txBody>
      </p:sp>
      <p:pic>
        <p:nvPicPr>
          <p:cNvPr id="6" name="Picture 5"/>
          <p:cNvPicPr>
            <a:picLocks noChangeAspect="1"/>
          </p:cNvPicPr>
          <p:nvPr/>
        </p:nvPicPr>
        <p:blipFill>
          <a:blip r:embed="rId3">
            <a:duotone>
              <a:schemeClr val="accent1">
                <a:shade val="45000"/>
                <a:satMod val="135000"/>
              </a:schemeClr>
              <a:prstClr val="white"/>
            </a:duotone>
          </a:blip>
          <a:stretch>
            <a:fillRect/>
          </a:stretch>
        </p:blipFill>
        <p:spPr>
          <a:xfrm>
            <a:off x="2106460" y="1875730"/>
            <a:ext cx="7629038" cy="767262"/>
          </a:xfrm>
          <a:prstGeom prst="rect">
            <a:avLst/>
          </a:prstGeom>
        </p:spPr>
      </p:pic>
    </p:spTree>
    <p:extLst>
      <p:ext uri="{BB962C8B-B14F-4D97-AF65-F5344CB8AC3E}">
        <p14:creationId xmlns:p14="http://schemas.microsoft.com/office/powerpoint/2010/main" val="147939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Module Directory Structure</a:t>
            </a:r>
            <a:endParaRPr lang="en-US" dirty="0"/>
          </a:p>
        </p:txBody>
      </p:sp>
      <p:sp>
        <p:nvSpPr>
          <p:cNvPr id="6" name="Content Placeholder 5"/>
          <p:cNvSpPr>
            <a:spLocks noGrp="1"/>
          </p:cNvSpPr>
          <p:nvPr>
            <p:ph idx="1"/>
          </p:nvPr>
        </p:nvSpPr>
        <p:spPr/>
        <p:txBody>
          <a:bodyPr>
            <a:normAutofit fontScale="70000" lnSpcReduction="20000"/>
          </a:bodyPr>
          <a:lstStyle/>
          <a:p>
            <a:r>
              <a:rPr lang="en-US" b="1" i="1" dirty="0"/>
              <a:t>my_module</a:t>
            </a:r>
            <a:r>
              <a:rPr lang="en-US" dirty="0"/>
              <a:t> — This outermost </a:t>
            </a:r>
            <a:r>
              <a:rPr lang="en-US" b="1" dirty="0"/>
              <a:t>directory’s</a:t>
            </a:r>
            <a:r>
              <a:rPr lang="en-US" dirty="0"/>
              <a:t> name matches the name of the </a:t>
            </a:r>
            <a:r>
              <a:rPr lang="en-US" b="1" dirty="0"/>
              <a:t>module</a:t>
            </a:r>
            <a:r>
              <a:rPr lang="en-US" dirty="0"/>
              <a:t>.</a:t>
            </a:r>
          </a:p>
          <a:p>
            <a:pPr lvl="1"/>
            <a:r>
              <a:rPr lang="en-US" b="1" i="1" dirty="0"/>
              <a:t>manifests</a:t>
            </a:r>
            <a:r>
              <a:rPr lang="en-US" dirty="0"/>
              <a:t>/ — Contains all of the </a:t>
            </a:r>
            <a:r>
              <a:rPr lang="en-US" b="1" dirty="0"/>
              <a:t>manifests</a:t>
            </a:r>
            <a:r>
              <a:rPr lang="en-US" dirty="0"/>
              <a:t> in the </a:t>
            </a:r>
            <a:r>
              <a:rPr lang="en-US" b="1" dirty="0"/>
              <a:t>module</a:t>
            </a:r>
            <a:r>
              <a:rPr lang="en-US" dirty="0"/>
              <a:t>.</a:t>
            </a:r>
          </a:p>
          <a:p>
            <a:pPr lvl="2"/>
            <a:r>
              <a:rPr lang="en-US" b="1" i="1" dirty="0"/>
              <a:t>init.pp</a:t>
            </a:r>
            <a:r>
              <a:rPr lang="en-US" dirty="0"/>
              <a:t> — Contains a </a:t>
            </a:r>
            <a:r>
              <a:rPr lang="en-US" b="1" dirty="0"/>
              <a:t>class</a:t>
            </a:r>
            <a:r>
              <a:rPr lang="en-US" dirty="0"/>
              <a:t> </a:t>
            </a:r>
            <a:r>
              <a:rPr lang="en-US" b="1" dirty="0"/>
              <a:t>definition</a:t>
            </a:r>
            <a:r>
              <a:rPr lang="en-US" dirty="0"/>
              <a:t>. This </a:t>
            </a:r>
            <a:r>
              <a:rPr lang="en-US" b="1" dirty="0"/>
              <a:t>class’s</a:t>
            </a:r>
            <a:r>
              <a:rPr lang="en-US" dirty="0"/>
              <a:t> name must match the </a:t>
            </a:r>
            <a:r>
              <a:rPr lang="en-US" b="1" dirty="0"/>
              <a:t>module’s</a:t>
            </a:r>
            <a:r>
              <a:rPr lang="en-US" dirty="0"/>
              <a:t> </a:t>
            </a:r>
            <a:r>
              <a:rPr lang="en-US" dirty="0" smtClean="0"/>
              <a:t>name.</a:t>
            </a:r>
          </a:p>
          <a:p>
            <a:pPr lvl="2"/>
            <a:r>
              <a:rPr lang="en-US" dirty="0" smtClean="0"/>
              <a:t>other_class.pp </a:t>
            </a:r>
            <a:r>
              <a:rPr lang="en-US" dirty="0"/>
              <a:t>— Contains a </a:t>
            </a:r>
            <a:r>
              <a:rPr lang="en-US" b="1" dirty="0"/>
              <a:t>class</a:t>
            </a:r>
            <a:r>
              <a:rPr lang="en-US" dirty="0"/>
              <a:t> named </a:t>
            </a:r>
            <a:r>
              <a:rPr lang="en-US" i="1" dirty="0"/>
              <a:t>my_module::</a:t>
            </a:r>
            <a:r>
              <a:rPr lang="en-US" i="1" dirty="0" smtClean="0"/>
              <a:t>other_class</a:t>
            </a:r>
            <a:r>
              <a:rPr lang="en-US" dirty="0" smtClean="0"/>
              <a:t>.</a:t>
            </a:r>
          </a:p>
          <a:p>
            <a:pPr lvl="2"/>
            <a:r>
              <a:rPr lang="en-US" dirty="0" smtClean="0"/>
              <a:t>my_defined_type.pp </a:t>
            </a:r>
            <a:r>
              <a:rPr lang="en-US" dirty="0"/>
              <a:t>— Contains a defined </a:t>
            </a:r>
            <a:r>
              <a:rPr lang="en-US" b="1" dirty="0"/>
              <a:t>type</a:t>
            </a:r>
            <a:r>
              <a:rPr lang="en-US" dirty="0"/>
              <a:t> named </a:t>
            </a:r>
            <a:r>
              <a:rPr lang="en-US" i="1" dirty="0"/>
              <a:t>my_module::</a:t>
            </a:r>
            <a:r>
              <a:rPr lang="en-US" i="1" dirty="0" smtClean="0"/>
              <a:t>my_defined_type</a:t>
            </a:r>
            <a:r>
              <a:rPr lang="en-US" dirty="0" smtClean="0"/>
              <a:t>.</a:t>
            </a:r>
          </a:p>
          <a:p>
            <a:pPr lvl="2"/>
            <a:r>
              <a:rPr lang="en-US" dirty="0" smtClean="0"/>
              <a:t>implementation</a:t>
            </a:r>
            <a:r>
              <a:rPr lang="en-US" dirty="0"/>
              <a:t>/ — This </a:t>
            </a:r>
            <a:r>
              <a:rPr lang="en-US" b="1" dirty="0"/>
              <a:t>directory’s</a:t>
            </a:r>
            <a:r>
              <a:rPr lang="en-US" dirty="0"/>
              <a:t> name affects the </a:t>
            </a:r>
            <a:r>
              <a:rPr lang="en-US" b="1" dirty="0"/>
              <a:t>class</a:t>
            </a:r>
            <a:r>
              <a:rPr lang="en-US" dirty="0"/>
              <a:t> names beneath </a:t>
            </a:r>
            <a:r>
              <a:rPr lang="en-US" dirty="0" smtClean="0"/>
              <a:t>it.</a:t>
            </a:r>
          </a:p>
          <a:p>
            <a:pPr lvl="3"/>
            <a:r>
              <a:rPr lang="en-US" dirty="0" smtClean="0"/>
              <a:t>foo.pp </a:t>
            </a:r>
            <a:r>
              <a:rPr lang="en-US" dirty="0"/>
              <a:t>— Contains a </a:t>
            </a:r>
            <a:r>
              <a:rPr lang="en-US" b="1" dirty="0"/>
              <a:t>class</a:t>
            </a:r>
            <a:r>
              <a:rPr lang="en-US" dirty="0"/>
              <a:t> named </a:t>
            </a:r>
            <a:r>
              <a:rPr lang="en-US" i="1" dirty="0"/>
              <a:t>my_module::implementation::</a:t>
            </a:r>
            <a:r>
              <a:rPr lang="en-US" i="1" dirty="0" smtClean="0"/>
              <a:t>foo</a:t>
            </a:r>
            <a:r>
              <a:rPr lang="en-US" dirty="0" smtClean="0"/>
              <a:t>.</a:t>
            </a:r>
          </a:p>
          <a:p>
            <a:pPr lvl="3"/>
            <a:r>
              <a:rPr lang="en-US" dirty="0" smtClean="0"/>
              <a:t>bar.pp </a:t>
            </a:r>
            <a:r>
              <a:rPr lang="en-US" dirty="0"/>
              <a:t>— Contains a </a:t>
            </a:r>
            <a:r>
              <a:rPr lang="en-US" b="1" dirty="0"/>
              <a:t>class</a:t>
            </a:r>
            <a:r>
              <a:rPr lang="en-US" dirty="0"/>
              <a:t> named </a:t>
            </a:r>
            <a:r>
              <a:rPr lang="en-US" i="1" dirty="0"/>
              <a:t>my_module::implementation::bar</a:t>
            </a:r>
            <a:r>
              <a:rPr lang="en-US" dirty="0"/>
              <a:t>.</a:t>
            </a:r>
          </a:p>
          <a:p>
            <a:pPr lvl="1"/>
            <a:r>
              <a:rPr lang="en-US" b="1" i="1" dirty="0"/>
              <a:t>files</a:t>
            </a:r>
            <a:r>
              <a:rPr lang="en-US" dirty="0"/>
              <a:t>/ — Contains static </a:t>
            </a:r>
            <a:r>
              <a:rPr lang="en-US" b="1" dirty="0"/>
              <a:t>files</a:t>
            </a:r>
            <a:r>
              <a:rPr lang="en-US" dirty="0"/>
              <a:t>, which managed </a:t>
            </a:r>
            <a:r>
              <a:rPr lang="en-US" b="1" dirty="0"/>
              <a:t>nodes</a:t>
            </a:r>
            <a:r>
              <a:rPr lang="en-US" dirty="0"/>
              <a:t> can download.</a:t>
            </a:r>
          </a:p>
          <a:p>
            <a:pPr lvl="2"/>
            <a:r>
              <a:rPr lang="en-US" dirty="0"/>
              <a:t>service.conf — This file’s URL would be </a:t>
            </a:r>
            <a:r>
              <a:rPr lang="en-US" i="1" dirty="0"/>
              <a:t>puppet:///modules/my_module/service.conf</a:t>
            </a:r>
            <a:r>
              <a:rPr lang="en-US" dirty="0"/>
              <a:t>.</a:t>
            </a:r>
          </a:p>
          <a:p>
            <a:pPr lvl="1"/>
            <a:r>
              <a:rPr lang="en-US" b="1" i="1" dirty="0"/>
              <a:t>lib</a:t>
            </a:r>
            <a:r>
              <a:rPr lang="en-US" dirty="0"/>
              <a:t>/ — Contains </a:t>
            </a:r>
            <a:r>
              <a:rPr lang="en-US" b="1" dirty="0"/>
              <a:t>plugins</a:t>
            </a:r>
            <a:r>
              <a:rPr lang="en-US" dirty="0"/>
              <a:t>, like custom </a:t>
            </a:r>
            <a:r>
              <a:rPr lang="en-US" b="1" dirty="0"/>
              <a:t>facts</a:t>
            </a:r>
            <a:r>
              <a:rPr lang="en-US" dirty="0"/>
              <a:t> and custom </a:t>
            </a:r>
            <a:r>
              <a:rPr lang="en-US" b="1" dirty="0"/>
              <a:t>resource</a:t>
            </a:r>
            <a:r>
              <a:rPr lang="en-US" dirty="0"/>
              <a:t> </a:t>
            </a:r>
            <a:r>
              <a:rPr lang="en-US" b="1" dirty="0"/>
              <a:t>types</a:t>
            </a:r>
            <a:r>
              <a:rPr lang="en-US" dirty="0" smtClean="0"/>
              <a:t>.</a:t>
            </a:r>
            <a:endParaRPr lang="en-US" dirty="0"/>
          </a:p>
          <a:p>
            <a:pPr lvl="1"/>
            <a:r>
              <a:rPr lang="en-US" b="1" i="1" dirty="0"/>
              <a:t>templates</a:t>
            </a:r>
            <a:r>
              <a:rPr lang="en-US" dirty="0"/>
              <a:t>/ — Contains </a:t>
            </a:r>
            <a:r>
              <a:rPr lang="en-US" b="1" dirty="0"/>
              <a:t>templates</a:t>
            </a:r>
            <a:r>
              <a:rPr lang="en-US" dirty="0"/>
              <a:t>, which the </a:t>
            </a:r>
            <a:r>
              <a:rPr lang="en-US" b="1" dirty="0"/>
              <a:t>module’s</a:t>
            </a:r>
            <a:r>
              <a:rPr lang="en-US" dirty="0"/>
              <a:t> </a:t>
            </a:r>
            <a:r>
              <a:rPr lang="en-US" b="1" dirty="0"/>
              <a:t>manifests</a:t>
            </a:r>
            <a:r>
              <a:rPr lang="en-US" dirty="0"/>
              <a:t> can use</a:t>
            </a:r>
            <a:r>
              <a:rPr lang="en-US" dirty="0" smtClean="0"/>
              <a:t>.</a:t>
            </a:r>
            <a:endParaRPr lang="en-US" dirty="0"/>
          </a:p>
          <a:p>
            <a:pPr lvl="2"/>
            <a:r>
              <a:rPr lang="en-US" dirty="0"/>
              <a:t>component.erb — A </a:t>
            </a:r>
            <a:r>
              <a:rPr lang="en-US" b="1" dirty="0"/>
              <a:t>manifest</a:t>
            </a:r>
            <a:r>
              <a:rPr lang="en-US" dirty="0"/>
              <a:t> can render this </a:t>
            </a:r>
            <a:r>
              <a:rPr lang="en-US" b="1" dirty="0"/>
              <a:t>template</a:t>
            </a:r>
            <a:r>
              <a:rPr lang="en-US" dirty="0"/>
              <a:t> with </a:t>
            </a:r>
            <a:r>
              <a:rPr lang="en-US" i="1" dirty="0"/>
              <a:t>template('my_module/component.erb')</a:t>
            </a:r>
            <a:r>
              <a:rPr lang="en-US" dirty="0"/>
              <a:t>.</a:t>
            </a:r>
          </a:p>
          <a:p>
            <a:pPr lvl="1"/>
            <a:r>
              <a:rPr lang="en-US" b="1" i="1" dirty="0"/>
              <a:t>tests</a:t>
            </a:r>
            <a:r>
              <a:rPr lang="en-US" dirty="0"/>
              <a:t>/ — Contains examples showing how to declare the </a:t>
            </a:r>
            <a:r>
              <a:rPr lang="en-US" b="1" dirty="0"/>
              <a:t>module’s</a:t>
            </a:r>
            <a:r>
              <a:rPr lang="en-US" dirty="0"/>
              <a:t> </a:t>
            </a:r>
            <a:r>
              <a:rPr lang="en-US" b="1" dirty="0"/>
              <a:t>classes</a:t>
            </a:r>
            <a:r>
              <a:rPr lang="en-US" dirty="0"/>
              <a:t> and defined </a:t>
            </a:r>
            <a:r>
              <a:rPr lang="en-US" b="1" dirty="0"/>
              <a:t>types</a:t>
            </a:r>
            <a:r>
              <a:rPr lang="en-US" dirty="0"/>
              <a:t>.</a:t>
            </a:r>
          </a:p>
          <a:p>
            <a:pPr lvl="2"/>
            <a:r>
              <a:rPr lang="en-US" b="1" i="1" dirty="0"/>
              <a:t>init.pp</a:t>
            </a:r>
          </a:p>
          <a:p>
            <a:pPr lvl="2"/>
            <a:r>
              <a:rPr lang="en-US" dirty="0"/>
              <a:t>other_class.pp — Each </a:t>
            </a:r>
            <a:r>
              <a:rPr lang="en-US" b="1" dirty="0"/>
              <a:t>class</a:t>
            </a:r>
            <a:r>
              <a:rPr lang="en-US" dirty="0"/>
              <a:t> or </a:t>
            </a:r>
            <a:r>
              <a:rPr lang="en-US" b="1" dirty="0"/>
              <a:t>type</a:t>
            </a:r>
            <a:r>
              <a:rPr lang="en-US" dirty="0"/>
              <a:t> should have an example in the tests </a:t>
            </a:r>
            <a:r>
              <a:rPr lang="en-US" b="1" dirty="0"/>
              <a:t>directory</a:t>
            </a:r>
            <a:r>
              <a:rPr lang="en-US" dirty="0"/>
              <a:t>.</a:t>
            </a:r>
          </a:p>
          <a:p>
            <a:pPr lvl="1"/>
            <a:r>
              <a:rPr lang="en-US" b="1" i="1" dirty="0"/>
              <a:t>spec</a:t>
            </a:r>
            <a:r>
              <a:rPr lang="en-US" dirty="0"/>
              <a:t>/ — Contains </a:t>
            </a:r>
            <a:r>
              <a:rPr lang="en-US" b="1" dirty="0"/>
              <a:t>spec</a:t>
            </a:r>
            <a:r>
              <a:rPr lang="en-US" dirty="0"/>
              <a:t> </a:t>
            </a:r>
            <a:r>
              <a:rPr lang="en-US" b="1" dirty="0"/>
              <a:t>tests</a:t>
            </a:r>
            <a:r>
              <a:rPr lang="en-US" dirty="0"/>
              <a:t> for any </a:t>
            </a:r>
            <a:r>
              <a:rPr lang="en-US" b="1" dirty="0"/>
              <a:t>plugins</a:t>
            </a:r>
            <a:r>
              <a:rPr lang="en-US" dirty="0"/>
              <a:t> in the lib </a:t>
            </a:r>
            <a:r>
              <a:rPr lang="en-US" b="1" dirty="0"/>
              <a:t>directory</a:t>
            </a:r>
            <a:r>
              <a:rPr lang="en-US" dirty="0"/>
              <a:t>.</a:t>
            </a:r>
          </a:p>
        </p:txBody>
      </p:sp>
    </p:spTree>
    <p:extLst>
      <p:ext uri="{BB962C8B-B14F-4D97-AF65-F5344CB8AC3E}">
        <p14:creationId xmlns:p14="http://schemas.microsoft.com/office/powerpoint/2010/main" val="198764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Design pattern:</a:t>
            </a:r>
            <a:r>
              <a:rPr lang="en-US" sz="3600" dirty="0" smtClean="0"/>
              <a:t/>
            </a:r>
            <a:br>
              <a:rPr lang="en-US" sz="3600" dirty="0" smtClean="0"/>
            </a:br>
            <a:r>
              <a:rPr lang="en-US" sz="3600" dirty="0"/>
              <a:t>Package/File/Service</a:t>
            </a:r>
          </a:p>
        </p:txBody>
      </p:sp>
      <p:sp>
        <p:nvSpPr>
          <p:cNvPr id="3" name="Content Placeholder 2"/>
          <p:cNvSpPr>
            <a:spLocks noGrp="1"/>
          </p:cNvSpPr>
          <p:nvPr>
            <p:ph sz="half" idx="1"/>
          </p:nvPr>
        </p:nvSpPr>
        <p:spPr>
          <a:xfrm>
            <a:off x="1981200" y="1981200"/>
            <a:ext cx="4620568" cy="4480560"/>
          </a:xfrm>
        </p:spPr>
        <p:txBody>
          <a:bodyPr>
            <a:normAutofit/>
          </a:bodyPr>
          <a:lstStyle/>
          <a:p>
            <a:r>
              <a:rPr lang="en-US" sz="1800" dirty="0" smtClean="0"/>
              <a:t>Also referred to as “</a:t>
            </a:r>
            <a:r>
              <a:rPr lang="en-US" sz="1800" b="1" i="1" dirty="0" smtClean="0"/>
              <a:t>THE TRIFECTA</a:t>
            </a:r>
            <a:r>
              <a:rPr lang="en-US" sz="1800" dirty="0" smtClean="0"/>
              <a:t>”</a:t>
            </a:r>
            <a:endParaRPr lang="en-US" sz="1800" dirty="0"/>
          </a:p>
          <a:p>
            <a:r>
              <a:rPr lang="en-US" sz="1800" dirty="0" smtClean="0"/>
              <a:t>Learn </a:t>
            </a:r>
            <a:r>
              <a:rPr lang="en-US" sz="1800" dirty="0"/>
              <a:t>it, live it, love it. </a:t>
            </a:r>
            <a:endParaRPr lang="en-US" sz="1800" dirty="0" smtClean="0"/>
          </a:p>
          <a:p>
            <a:r>
              <a:rPr lang="en-US" sz="1800" dirty="0" smtClean="0"/>
              <a:t>If </a:t>
            </a:r>
            <a:r>
              <a:rPr lang="en-US" sz="1800" dirty="0"/>
              <a:t>you can </a:t>
            </a:r>
            <a:r>
              <a:rPr lang="en-US" sz="1800" dirty="0" smtClean="0"/>
              <a:t>only </a:t>
            </a:r>
            <a:r>
              <a:rPr lang="en-US" sz="1800" dirty="0"/>
              <a:t>do this, you can still do a lot.</a:t>
            </a:r>
            <a:endParaRPr lang="en-US" sz="1800" dirty="0" smtClean="0"/>
          </a:p>
        </p:txBody>
      </p:sp>
      <p:sp>
        <p:nvSpPr>
          <p:cNvPr id="4" name="Text Placeholder 3"/>
          <p:cNvSpPr>
            <a:spLocks noGrp="1"/>
          </p:cNvSpPr>
          <p:nvPr>
            <p:ph sz="half" idx="2"/>
          </p:nvPr>
        </p:nvSpPr>
        <p:spPr>
          <a:xfrm>
            <a:off x="6894296" y="1981200"/>
            <a:ext cx="4837256" cy="3836796"/>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rmAutofit/>
          </a:bodyPr>
          <a:lstStyle/>
          <a:p>
            <a:pPr marL="0" indent="0">
              <a:buNone/>
            </a:pPr>
            <a:r>
              <a:rPr lang="en-US" sz="1050" b="1" i="1" dirty="0" smtClean="0">
                <a:solidFill>
                  <a:schemeClr val="tx1"/>
                </a:solidFill>
                <a:latin typeface="Courier New" panose="02070309020205020404" pitchFamily="49" charset="0"/>
                <a:cs typeface="Courier New" panose="02070309020205020404" pitchFamily="49" charset="0"/>
              </a:rPr>
              <a:t># Package/File/Service SSH Example</a:t>
            </a:r>
            <a:br>
              <a:rPr lang="en-US" sz="1050" b="1" i="1"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package </a:t>
            </a:r>
            <a:r>
              <a:rPr lang="en-US" sz="1050" dirty="0">
                <a:solidFill>
                  <a:schemeClr val="tx1"/>
                </a:solidFill>
                <a:latin typeface="Courier New" panose="02070309020205020404" pitchFamily="49" charset="0"/>
                <a:cs typeface="Courier New" panose="02070309020205020404" pitchFamily="49" charset="0"/>
              </a:rPr>
              <a:t>{ 'openssh-server</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ensure </a:t>
            </a:r>
            <a:r>
              <a:rPr lang="en-US" sz="1050" dirty="0">
                <a:solidFill>
                  <a:schemeClr val="tx1"/>
                </a:solidFill>
                <a:latin typeface="Courier New" panose="02070309020205020404" pitchFamily="49" charset="0"/>
                <a:cs typeface="Courier New" panose="02070309020205020404" pitchFamily="49" charset="0"/>
              </a:rPr>
              <a:t>=&gt; installed</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file </a:t>
            </a:r>
            <a:r>
              <a:rPr lang="en-US" sz="1050" dirty="0">
                <a:solidFill>
                  <a:schemeClr val="tx1"/>
                </a:solidFill>
                <a:latin typeface="Courier New" panose="02070309020205020404" pitchFamily="49" charset="0"/>
                <a:cs typeface="Courier New" panose="02070309020205020404" pitchFamily="49" charset="0"/>
              </a:rPr>
              <a:t>{ '/etc/ssh/sshd_config</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source </a:t>
            </a:r>
            <a:r>
              <a:rPr lang="en-US" sz="1050" dirty="0">
                <a:solidFill>
                  <a:schemeClr val="tx1"/>
                </a:solidFill>
                <a:latin typeface="Courier New" panose="02070309020205020404" pitchFamily="49" charset="0"/>
                <a:cs typeface="Courier New" panose="02070309020205020404" pitchFamily="49" charset="0"/>
              </a:rPr>
              <a:t>=&gt; 'puppet:///</a:t>
            </a:r>
            <a:r>
              <a:rPr lang="en-US" sz="1050" dirty="0" smtClean="0">
                <a:solidFill>
                  <a:schemeClr val="tx1"/>
                </a:solidFill>
                <a:latin typeface="Courier New" panose="02070309020205020404" pitchFamily="49" charset="0"/>
                <a:cs typeface="Courier New" panose="02070309020205020404" pitchFamily="49" charset="0"/>
              </a:rPr>
              <a:t>modules/sshd/sshd_config',</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owner </a:t>
            </a:r>
            <a:r>
              <a:rPr lang="en-US" sz="1050" dirty="0">
                <a:solidFill>
                  <a:schemeClr val="tx1"/>
                </a:solidFill>
                <a:latin typeface="Courier New" panose="02070309020205020404" pitchFamily="49" charset="0"/>
                <a:cs typeface="Courier New" panose="02070309020205020404" pitchFamily="49" charset="0"/>
              </a:rPr>
              <a:t>=&gt; 'root</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group </a:t>
            </a:r>
            <a:r>
              <a:rPr lang="en-US" sz="1050" dirty="0">
                <a:solidFill>
                  <a:schemeClr val="tx1"/>
                </a:solidFill>
                <a:latin typeface="Courier New" panose="02070309020205020404" pitchFamily="49" charset="0"/>
                <a:cs typeface="Courier New" panose="02070309020205020404" pitchFamily="49" charset="0"/>
              </a:rPr>
              <a:t>=&gt; 'root</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mode </a:t>
            </a:r>
            <a:r>
              <a:rPr lang="en-US" sz="1050" dirty="0">
                <a:solidFill>
                  <a:schemeClr val="tx1"/>
                </a:solidFill>
                <a:latin typeface="Courier New" panose="02070309020205020404" pitchFamily="49" charset="0"/>
                <a:cs typeface="Courier New" panose="02070309020205020404" pitchFamily="49" charset="0"/>
              </a:rPr>
              <a:t>=&gt; '640</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 </a:t>
            </a:r>
            <a:r>
              <a:rPr lang="en-US" sz="1050" dirty="0">
                <a:solidFill>
                  <a:schemeClr val="tx1"/>
                </a:solidFill>
                <a:latin typeface="Courier New" panose="02070309020205020404" pitchFamily="49" charset="0"/>
                <a:cs typeface="Courier New" panose="02070309020205020404" pitchFamily="49" charset="0"/>
              </a:rPr>
              <a:t>will restart whenever modified.</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notify </a:t>
            </a:r>
            <a:r>
              <a:rPr lang="en-US" sz="1050" dirty="0">
                <a:solidFill>
                  <a:schemeClr val="tx1"/>
                </a:solidFill>
                <a:latin typeface="Courier New" panose="02070309020205020404" pitchFamily="49" charset="0"/>
                <a:cs typeface="Courier New" panose="02070309020205020404" pitchFamily="49" charset="0"/>
              </a:rPr>
              <a:t>=&gt; Service['sshd'], </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require </a:t>
            </a:r>
            <a:r>
              <a:rPr lang="en-US" sz="1050" dirty="0">
                <a:solidFill>
                  <a:schemeClr val="tx1"/>
                </a:solidFill>
                <a:latin typeface="Courier New" panose="02070309020205020404" pitchFamily="49" charset="0"/>
                <a:cs typeface="Courier New" panose="02070309020205020404" pitchFamily="49" charset="0"/>
              </a:rPr>
              <a:t>=&gt; Package['openssh-server</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service </a:t>
            </a:r>
            <a:r>
              <a:rPr lang="en-US" sz="1050" dirty="0">
                <a:solidFill>
                  <a:schemeClr val="tx1"/>
                </a:solidFill>
                <a:latin typeface="Courier New" panose="02070309020205020404" pitchFamily="49" charset="0"/>
                <a:cs typeface="Courier New" panose="02070309020205020404" pitchFamily="49" charset="0"/>
              </a:rPr>
              <a:t>{ 'sshd</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ensure </a:t>
            </a:r>
            <a:r>
              <a:rPr lang="en-US" sz="1050" dirty="0">
                <a:solidFill>
                  <a:schemeClr val="tx1"/>
                </a:solidFill>
                <a:latin typeface="Courier New" panose="02070309020205020404" pitchFamily="49" charset="0"/>
                <a:cs typeface="Courier New" panose="02070309020205020404" pitchFamily="49" charset="0"/>
              </a:rPr>
              <a:t>=&gt; </a:t>
            </a:r>
            <a:r>
              <a:rPr lang="en-US" sz="1050" dirty="0" smtClean="0">
                <a:solidFill>
                  <a:schemeClr val="tx1"/>
                </a:solidFill>
                <a:latin typeface="Courier New" panose="02070309020205020404" pitchFamily="49" charset="0"/>
                <a:cs typeface="Courier New" panose="02070309020205020404" pitchFamily="49" charset="0"/>
              </a:rPr>
              <a:t>running,</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enable </a:t>
            </a:r>
            <a:r>
              <a:rPr lang="en-US" sz="1050" dirty="0">
                <a:solidFill>
                  <a:schemeClr val="tx1"/>
                </a:solidFill>
                <a:latin typeface="Courier New" panose="02070309020205020404" pitchFamily="49" charset="0"/>
                <a:cs typeface="Courier New" panose="02070309020205020404" pitchFamily="49" charset="0"/>
              </a:rPr>
              <a:t>=&gt; </a:t>
            </a:r>
            <a:r>
              <a:rPr lang="en-US" sz="1050" dirty="0" smtClean="0">
                <a:solidFill>
                  <a:schemeClr val="tx1"/>
                </a:solidFill>
                <a:latin typeface="Courier New" panose="02070309020205020404" pitchFamily="49" charset="0"/>
                <a:cs typeface="Courier New" panose="02070309020205020404" pitchFamily="49" charset="0"/>
              </a:rPr>
              <a:t>true,</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hasstatus </a:t>
            </a:r>
            <a:r>
              <a:rPr lang="en-US" sz="1050" dirty="0">
                <a:solidFill>
                  <a:schemeClr val="tx1"/>
                </a:solidFill>
                <a:latin typeface="Courier New" panose="02070309020205020404" pitchFamily="49" charset="0"/>
                <a:cs typeface="Courier New" panose="02070309020205020404" pitchFamily="49" charset="0"/>
              </a:rPr>
              <a:t>=&gt; </a:t>
            </a:r>
            <a:r>
              <a:rPr lang="en-US" sz="1050" dirty="0" smtClean="0">
                <a:solidFill>
                  <a:schemeClr val="tx1"/>
                </a:solidFill>
                <a:latin typeface="Courier New" panose="02070309020205020404" pitchFamily="49" charset="0"/>
                <a:cs typeface="Courier New" panose="02070309020205020404" pitchFamily="49" charset="0"/>
              </a:rPr>
              <a:t>true,</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hasrestart </a:t>
            </a:r>
            <a:r>
              <a:rPr lang="en-US" sz="1050" dirty="0">
                <a:solidFill>
                  <a:schemeClr val="tx1"/>
                </a:solidFill>
                <a:latin typeface="Courier New" panose="02070309020205020404" pitchFamily="49" charset="0"/>
                <a:cs typeface="Courier New" panose="02070309020205020404" pitchFamily="49" charset="0"/>
              </a:rPr>
              <a:t>=&gt; true</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endParaRPr lang="en-US" sz="105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2548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Module Classes</a:t>
            </a:r>
            <a:endParaRPr lang="en-US" dirty="0"/>
          </a:p>
        </p:txBody>
      </p:sp>
      <p:sp>
        <p:nvSpPr>
          <p:cNvPr id="6" name="Content Placeholder 5"/>
          <p:cNvSpPr>
            <a:spLocks noGrp="1"/>
          </p:cNvSpPr>
          <p:nvPr>
            <p:ph sz="half" idx="1"/>
          </p:nvPr>
        </p:nvSpPr>
        <p:spPr/>
        <p:txBody>
          <a:bodyPr>
            <a:normAutofit fontScale="55000" lnSpcReduction="20000"/>
          </a:bodyPr>
          <a:lstStyle/>
          <a:p>
            <a:r>
              <a:rPr lang="en-US" dirty="0" smtClean="0"/>
              <a:t>Naming Convention</a:t>
            </a:r>
          </a:p>
          <a:p>
            <a:pPr lvl="1"/>
            <a:r>
              <a:rPr lang="en-US" dirty="0" smtClean="0"/>
              <a:t>The file must be named the same as the class or definition that is contained within (with the sole exception of the main class), and classes must be named after their function.</a:t>
            </a:r>
          </a:p>
          <a:p>
            <a:r>
              <a:rPr lang="en-US" dirty="0"/>
              <a:t>Modules</a:t>
            </a:r>
          </a:p>
          <a:p>
            <a:pPr lvl="1"/>
            <a:r>
              <a:rPr lang="en-US" dirty="0"/>
              <a:t>The main class of a module is its interface point, and ought to be the only parameterized class if possible. Limiting the parameterized classes to just the main class allows you to control usage of the entire module with the inclusion of a single class. </a:t>
            </a:r>
          </a:p>
          <a:p>
            <a:pPr lvl="1"/>
            <a:r>
              <a:rPr lang="en-US" dirty="0"/>
              <a:t>The main class of any module must share the name of the module and be located in the `init.pp` file.</a:t>
            </a:r>
          </a:p>
          <a:p>
            <a:pPr lvl="1"/>
            <a:r>
              <a:rPr lang="en-US" dirty="0"/>
              <a:t>The install class must be located in the `install.pp` file, and should contain all of the resources related to getting the software the module manages onto the node. </a:t>
            </a:r>
          </a:p>
          <a:p>
            <a:pPr lvl="1"/>
            <a:r>
              <a:rPr lang="en-US" dirty="0"/>
              <a:t>The resources related to configuring the installed software should be placed in a config class and must be located in the `config.pp` file.</a:t>
            </a:r>
          </a:p>
          <a:p>
            <a:pPr lvl="1"/>
            <a:r>
              <a:rPr lang="en-US" dirty="0"/>
              <a:t>The remaining service resources, and anything else related to the running state of the software, should be contained in the service class. The service class must located in the `service.pp` file.</a:t>
            </a:r>
          </a:p>
          <a:p>
            <a:pPr lvl="1"/>
            <a:endParaRPr lang="en-US" dirty="0" smtClean="0"/>
          </a:p>
        </p:txBody>
      </p:sp>
      <p:sp>
        <p:nvSpPr>
          <p:cNvPr id="7" name="Content Placeholder 6"/>
          <p:cNvSpPr>
            <a:spLocks noGrp="1"/>
          </p:cNvSpPr>
          <p:nvPr>
            <p:ph sz="half" idx="2"/>
          </p:nvPr>
        </p:nvSpPr>
        <p:spPr/>
        <p:txBody>
          <a:bodyPr>
            <a:normAutofit fontScale="55000" lnSpcReduction="20000"/>
          </a:bodyPr>
          <a:lstStyle/>
          <a:p>
            <a:r>
              <a:rPr lang="en-US" dirty="0"/>
              <a:t>Once a class is stored in a module, there are actually several ways to declare or assign it</a:t>
            </a:r>
          </a:p>
          <a:p>
            <a:pPr lvl="1"/>
            <a:r>
              <a:rPr lang="en-US" dirty="0"/>
              <a:t>You can declare classes by putting `include ntp` in your main manifest. The include function declares a class, if it hasn’t already been declared somewhere else. If a class HAS already been declared, include will notice that and do nothing</a:t>
            </a:r>
            <a:r>
              <a:rPr lang="en-US" dirty="0" smtClean="0"/>
              <a:t>.</a:t>
            </a:r>
            <a:endParaRPr lang="en-US" dirty="0"/>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380514" y="3205424"/>
            <a:ext cx="3639177" cy="27293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8217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ireframe Building 16x9">
  <a:themeElements>
    <a:clrScheme name="Custom 3">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1EF0E57-12D2-4B54-A790-AA6D167593A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0</TotalTime>
  <Words>2672</Words>
  <Application>Microsoft Office PowerPoint</Application>
  <PresentationFormat>Widescreen</PresentationFormat>
  <Paragraphs>362</Paragraphs>
  <Slides>27</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 Unicode MS</vt:lpstr>
      <vt:lpstr>Arial</vt:lpstr>
      <vt:lpstr>Calibri</vt:lpstr>
      <vt:lpstr>Courier New</vt:lpstr>
      <vt:lpstr>inherit</vt:lpstr>
      <vt:lpstr>Wireframe Building 16x9</vt:lpstr>
      <vt:lpstr>Puppet</vt:lpstr>
      <vt:lpstr>Introduction</vt:lpstr>
      <vt:lpstr>Presentation Styles &amp; disclaimers</vt:lpstr>
      <vt:lpstr>What are Modules?</vt:lpstr>
      <vt:lpstr>Give Your Modules Purpose</vt:lpstr>
      <vt:lpstr>Design Pattern: Node/Role/Profiles/Modules/Resources</vt:lpstr>
      <vt:lpstr>Module Directory Structure</vt:lpstr>
      <vt:lpstr>Design pattern: Package/File/Service</vt:lpstr>
      <vt:lpstr>Module Classes</vt:lpstr>
      <vt:lpstr>Class Structure</vt:lpstr>
      <vt:lpstr>Module Parameters</vt:lpstr>
      <vt:lpstr>Puppet Dynamic Data</vt:lpstr>
      <vt:lpstr>Module Inheritance</vt:lpstr>
      <vt:lpstr>Module Dependencies</vt:lpstr>
      <vt:lpstr>Module Ordering</vt:lpstr>
      <vt:lpstr>Testing Puppet Modules</vt:lpstr>
      <vt:lpstr>Using the ModuleFile</vt:lpstr>
      <vt:lpstr>Documenting Puppet Modules</vt:lpstr>
      <vt:lpstr>Versioning Puppet Modules</vt:lpstr>
      <vt:lpstr>THE Forge</vt:lpstr>
      <vt:lpstr>Managing Puppet Modules</vt:lpstr>
      <vt:lpstr>Generate &amp; Build Puppet Modules</vt:lpstr>
      <vt:lpstr>Publishing Puppet Modules</vt:lpstr>
      <vt:lpstr>Showcase</vt:lpstr>
      <vt:lpstr>Contact Information</vt:lpstr>
      <vt:lpstr>Resources (Documentation)</vt:lpstr>
      <vt:lpstr>Resources (Presentations)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2013-08-28T04:22:51Z</dcterms:created>
  <dcterms:modified xsi:type="dcterms:W3CDTF">2013-11-19T21:05:23Z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TC030310279991</vt:lpwstr>
  </property>
</Properties>
</file>